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86" r:id="rId2"/>
    <p:sldId id="259" r:id="rId3"/>
    <p:sldId id="385" r:id="rId4"/>
    <p:sldId id="436" r:id="rId5"/>
    <p:sldId id="446" r:id="rId6"/>
    <p:sldId id="450" r:id="rId7"/>
    <p:sldId id="472" r:id="rId8"/>
    <p:sldId id="457" r:id="rId9"/>
    <p:sldId id="454" r:id="rId10"/>
    <p:sldId id="390" r:id="rId11"/>
    <p:sldId id="391" r:id="rId12"/>
    <p:sldId id="432" r:id="rId13"/>
    <p:sldId id="433" r:id="rId14"/>
    <p:sldId id="452" r:id="rId15"/>
    <p:sldId id="258" r:id="rId16"/>
    <p:sldId id="386" r:id="rId17"/>
    <p:sldId id="262" r:id="rId18"/>
    <p:sldId id="43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FFFF"/>
    <a:srgbClr val="94FF34"/>
    <a:srgbClr val="4FD1FF"/>
    <a:srgbClr val="FFF200"/>
    <a:srgbClr val="C1EBBA"/>
    <a:srgbClr val="FCB0A3"/>
    <a:srgbClr val="008000"/>
    <a:srgbClr val="FDC000"/>
    <a:srgbClr val="E6CDFF"/>
    <a:srgbClr val="EBA4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1B0B5D-69F9-2C8A-2700-7466D677CF2A}" v="4" dt="2021-05-27T12:47:14.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57a937fa9b24131a54cc8ed555c3878ef591b66b927ccdf9d367ccbb22fddf74::" providerId="AD" clId="Web-{C91B0B5D-69F9-2C8A-2700-7466D677CF2A}"/>
    <pc:docChg chg="modSld">
      <pc:chgData name="Guest User" userId="S::urn:spo:anon#57a937fa9b24131a54cc8ed555c3878ef591b66b927ccdf9d367ccbb22fddf74::" providerId="AD" clId="Web-{C91B0B5D-69F9-2C8A-2700-7466D677CF2A}" dt="2021-05-27T12:47:14.351" v="3" actId="1076"/>
      <pc:docMkLst>
        <pc:docMk/>
      </pc:docMkLst>
      <pc:sldChg chg="modSp">
        <pc:chgData name="Guest User" userId="S::urn:spo:anon#57a937fa9b24131a54cc8ed555c3878ef591b66b927ccdf9d367ccbb22fddf74::" providerId="AD" clId="Web-{C91B0B5D-69F9-2C8A-2700-7466D677CF2A}" dt="2021-05-27T12:47:14.351" v="3" actId="1076"/>
        <pc:sldMkLst>
          <pc:docMk/>
          <pc:sldMk cId="1632595041" sldId="446"/>
        </pc:sldMkLst>
        <pc:spChg chg="mod">
          <ac:chgData name="Guest User" userId="S::urn:spo:anon#57a937fa9b24131a54cc8ed555c3878ef591b66b927ccdf9d367ccbb22fddf74::" providerId="AD" clId="Web-{C91B0B5D-69F9-2C8A-2700-7466D677CF2A}" dt="2021-05-27T12:47:14.101" v="0" actId="1076"/>
          <ac:spMkLst>
            <pc:docMk/>
            <pc:sldMk cId="1632595041" sldId="446"/>
            <ac:spMk id="26" creationId="{A363C29F-1198-F243-84F2-6EE689413EA3}"/>
          </ac:spMkLst>
        </pc:spChg>
        <pc:spChg chg="mod">
          <ac:chgData name="Guest User" userId="S::urn:spo:anon#57a937fa9b24131a54cc8ed555c3878ef591b66b927ccdf9d367ccbb22fddf74::" providerId="AD" clId="Web-{C91B0B5D-69F9-2C8A-2700-7466D677CF2A}" dt="2021-05-27T12:47:14.179" v="1" actId="1076"/>
          <ac:spMkLst>
            <pc:docMk/>
            <pc:sldMk cId="1632595041" sldId="446"/>
            <ac:spMk id="33" creationId="{17719930-9B2D-6C48-81A3-72E045D78ADA}"/>
          </ac:spMkLst>
        </pc:spChg>
        <pc:spChg chg="mod">
          <ac:chgData name="Guest User" userId="S::urn:spo:anon#57a937fa9b24131a54cc8ed555c3878ef591b66b927ccdf9d367ccbb22fddf74::" providerId="AD" clId="Web-{C91B0B5D-69F9-2C8A-2700-7466D677CF2A}" dt="2021-05-27T12:47:14.273" v="2" actId="1076"/>
          <ac:spMkLst>
            <pc:docMk/>
            <pc:sldMk cId="1632595041" sldId="446"/>
            <ac:spMk id="34" creationId="{DCED4AEE-6310-0C42-91C0-3ECB27C8BCC5}"/>
          </ac:spMkLst>
        </pc:spChg>
        <pc:spChg chg="mod">
          <ac:chgData name="Guest User" userId="S::urn:spo:anon#57a937fa9b24131a54cc8ed555c3878ef591b66b927ccdf9d367ccbb22fddf74::" providerId="AD" clId="Web-{C91B0B5D-69F9-2C8A-2700-7466D677CF2A}" dt="2021-05-27T12:47:14.351" v="3" actId="1076"/>
          <ac:spMkLst>
            <pc:docMk/>
            <pc:sldMk cId="1632595041" sldId="446"/>
            <ac:spMk id="37" creationId="{0D2740C8-B579-E143-996E-7F617E1EF1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6E9E7B-BA22-4FCA-8019-5F24B39629EE}" type="datetimeFigureOut">
              <a:rPr lang="en-GB" smtClean="0"/>
              <a:t>27/05/2021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C9EAC4-DC2F-4837-AC26-716609D0ADA5}" type="slidenum">
              <a:rPr lang="en-GB" smtClean="0"/>
              <a:t>‹#›</a:t>
            </a:fld>
            <a:endParaRPr lang="en-GB"/>
          </a:p>
        </p:txBody>
      </p:sp>
    </p:spTree>
    <p:extLst>
      <p:ext uri="{BB962C8B-B14F-4D97-AF65-F5344CB8AC3E}">
        <p14:creationId xmlns:p14="http://schemas.microsoft.com/office/powerpoint/2010/main" val="12823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7926-6CFF-AA4E-9C58-BD96517F89CB}" type="datetimeFigureOut">
              <a:rPr lang="en-US" smtClean="0"/>
              <a:t>5/27/2021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A7AA-C25B-AD44-A8F3-01733925CA77}" type="slidenum">
              <a:rPr lang="en-GB" smtClean="0"/>
              <a:t>‹#›</a:t>
            </a:fld>
            <a:endParaRPr lang="en-GB"/>
          </a:p>
        </p:txBody>
      </p:sp>
    </p:spTree>
    <p:extLst>
      <p:ext uri="{BB962C8B-B14F-4D97-AF65-F5344CB8AC3E}">
        <p14:creationId xmlns:p14="http://schemas.microsoft.com/office/powerpoint/2010/main" val="89695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a:t>TEACHER NOTES &amp; IDEAS</a:t>
            </a:r>
          </a:p>
          <a:p>
            <a:pPr marL="171450" indent="-171450" eaLnBrk="1" hangingPunct="1">
              <a:spcBef>
                <a:spcPct val="0"/>
              </a:spcBef>
              <a:buFontTx/>
              <a:buChar char="-"/>
            </a:pPr>
            <a:r>
              <a:rPr lang="en-US">
                <a:latin typeface="Calibri" charset="0"/>
                <a:ea typeface="MS PGothic" charset="0"/>
              </a:rPr>
              <a:t>Remind students of the learning journey (What theme you are doing – Possibly recap what they can remember from last lesson.</a:t>
            </a:r>
          </a:p>
          <a:p>
            <a:pPr marL="171450" indent="-171450" eaLnBrk="1" hangingPunct="1">
              <a:spcBef>
                <a:spcPct val="0"/>
              </a:spcBef>
              <a:buFontTx/>
              <a:buChar char="-"/>
            </a:pPr>
            <a:endParaRPr lang="en-US">
              <a:latin typeface="Calibri" charset="0"/>
              <a:ea typeface="MS PGothic" charset="0"/>
            </a:endParaRPr>
          </a:p>
          <a:p>
            <a:pPr marL="171450" indent="-171450" eaLnBrk="1" hangingPunct="1">
              <a:spcBef>
                <a:spcPct val="0"/>
              </a:spcBef>
              <a:buFontTx/>
              <a:buChar char="-"/>
            </a:pPr>
            <a:r>
              <a:rPr lang="en-US">
                <a:latin typeface="Calibri" charset="0"/>
                <a:ea typeface="MS PGothic" charset="0"/>
              </a:rPr>
              <a:t>ATTRIBUTION AND COPYRIGHT</a:t>
            </a:r>
          </a:p>
          <a:p>
            <a:pPr eaLnBrk="1" hangingPunct="1">
              <a:spcBef>
                <a:spcPct val="0"/>
              </a:spcBef>
            </a:pPr>
            <a:r>
              <a:rPr lang="en-US">
                <a:latin typeface="Calibri" charset="0"/>
                <a:ea typeface="MS PGothic" charset="0"/>
              </a:rPr>
              <a:t> – All icons and logos for Cre8tive Curriculum are created Inhouse by Michael Gillman ©</a:t>
            </a:r>
          </a:p>
          <a:p>
            <a:pPr eaLnBrk="1" hangingPunct="1">
              <a:spcBef>
                <a:spcPct val="0"/>
              </a:spcBef>
            </a:pPr>
            <a:r>
              <a:rPr lang="en-US">
                <a:latin typeface="Calibri" charset="0"/>
                <a:ea typeface="MS PGothic" charset="0"/>
              </a:rPr>
              <a:t> </a:t>
            </a:r>
          </a:p>
          <a:p>
            <a:pPr eaLnBrk="1" hangingPunct="1">
              <a:spcBef>
                <a:spcPct val="0"/>
              </a:spcBef>
            </a:pPr>
            <a:r>
              <a:rPr lang="en-US">
                <a:latin typeface="Calibri" charset="0"/>
                <a:ea typeface="MS PGothic" charset="0"/>
              </a:rPr>
              <a:t>All images are sourced correctly – mainly through the following sites </a:t>
            </a:r>
          </a:p>
          <a:p>
            <a:r>
              <a:rPr lang="en-GB"/>
              <a:t>either Premium licence at https://www.freepik.com/ or www.Pixabay.com or https://www.pixelscrapper.com/help</a:t>
            </a:r>
          </a:p>
          <a:p>
            <a:r>
              <a:rPr lang="en-GB"/>
              <a:t>Some image have purchased also. </a:t>
            </a:r>
          </a:p>
          <a:p>
            <a:endParaRPr lang="en-GB"/>
          </a:p>
          <a:p>
            <a:r>
              <a:rPr lang="en-GB"/>
              <a:t>Factual information is not copyrighted. </a:t>
            </a:r>
          </a:p>
          <a:p>
            <a:endParaRPr lang="en-GB"/>
          </a:p>
          <a:p>
            <a:r>
              <a:rPr lang="en-GB"/>
              <a:t>Where information has been taken from reliable 3</a:t>
            </a:r>
            <a:r>
              <a:rPr lang="en-GB" baseline="30000"/>
              <a:t>rd</a:t>
            </a:r>
            <a:r>
              <a:rPr lang="en-GB"/>
              <a:t> party websites – it is done so for analytical purposes in small pieces of text and for educational purposes.</a:t>
            </a:r>
          </a:p>
          <a:p>
            <a:endParaRPr lang="en-GB"/>
          </a:p>
          <a:p>
            <a:r>
              <a:rPr lang="en-GB"/>
              <a:t>Always check the content of any lesson and videos linked before teaching to ensure suitability for your classroom and your school</a:t>
            </a:r>
          </a:p>
          <a:p>
            <a:endParaRPr lang="en-GB"/>
          </a:p>
          <a:p>
            <a:r>
              <a:rPr lang="en-GB"/>
              <a:t>Further Terms and Condition regarding Copyright and our terms of use  can be found on our website here https://cre8tiveresources.com/terms-of-use/ </a:t>
            </a:r>
            <a:endParaRPr lang="en-US">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1667DBA-0B7E-DD48-B1FF-18AE4A13C2D4}" type="slidenum">
              <a:rPr lang="en-GB" sz="1200"/>
              <a:pPr/>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TEACHER NOTES &amp; IDEAS</a:t>
            </a:r>
          </a:p>
          <a:p>
            <a:endParaRPr lang="en-US"/>
          </a:p>
        </p:txBody>
      </p:sp>
      <p:sp>
        <p:nvSpPr>
          <p:cNvPr id="4" name="Slide Number Placeholder 3"/>
          <p:cNvSpPr>
            <a:spLocks noGrp="1"/>
          </p:cNvSpPr>
          <p:nvPr>
            <p:ph type="sldNum" sz="quarter" idx="5"/>
          </p:nvPr>
        </p:nvSpPr>
        <p:spPr/>
        <p:txBody>
          <a:bodyPr/>
          <a:lstStyle/>
          <a:p>
            <a:fld id="{995BA7AA-C25B-AD44-A8F3-01733925CA77}" type="slidenum">
              <a:rPr lang="en-GB" smtClean="0"/>
              <a:t>12</a:t>
            </a:fld>
            <a:endParaRPr lang="en-GB"/>
          </a:p>
        </p:txBody>
      </p:sp>
    </p:spTree>
    <p:extLst>
      <p:ext uri="{BB962C8B-B14F-4D97-AF65-F5344CB8AC3E}">
        <p14:creationId xmlns:p14="http://schemas.microsoft.com/office/powerpoint/2010/main" val="44732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TEACHER NOTES &amp; IDEAS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Canadian Association of Mental Health – 2hours plus a day on Social media </a:t>
            </a:r>
          </a:p>
          <a:p>
            <a:endParaRPr lang="en-US"/>
          </a:p>
        </p:txBody>
      </p:sp>
      <p:sp>
        <p:nvSpPr>
          <p:cNvPr id="4" name="Slide Number Placeholder 3"/>
          <p:cNvSpPr>
            <a:spLocks noGrp="1"/>
          </p:cNvSpPr>
          <p:nvPr>
            <p:ph type="sldNum" sz="quarter" idx="5"/>
          </p:nvPr>
        </p:nvSpPr>
        <p:spPr/>
        <p:txBody>
          <a:bodyPr/>
          <a:lstStyle/>
          <a:p>
            <a:fld id="{995BA7AA-C25B-AD44-A8F3-01733925CA77}" type="slidenum">
              <a:rPr lang="en-GB" smtClean="0"/>
              <a:t>13</a:t>
            </a:fld>
            <a:endParaRPr lang="en-GB"/>
          </a:p>
        </p:txBody>
      </p:sp>
    </p:spTree>
    <p:extLst>
      <p:ext uri="{BB962C8B-B14F-4D97-AF65-F5344CB8AC3E}">
        <p14:creationId xmlns:p14="http://schemas.microsoft.com/office/powerpoint/2010/main" val="4233935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A</a:t>
            </a:r>
            <a:r>
              <a:rPr lang="en-GB" sz="1200" b="0" i="0" u="none" strike="noStrike" kern="1200" baseline="0">
                <a:solidFill>
                  <a:schemeClr val="tx1"/>
                </a:solidFill>
                <a:effectLst/>
                <a:latin typeface="+mn-lt"/>
                <a:ea typeface="+mn-ea"/>
                <a:cs typeface="+mn-cs"/>
              </a:rPr>
              <a:t> list of licenses for the images used in this presentation can be found here: </a:t>
            </a:r>
            <a:r>
              <a:rPr lang="en-GB" sz="1200" b="1">
                <a:hlinkClick r:id="rId3"/>
              </a:rPr>
              <a:t>https://creativecommons.org/licenses/</a:t>
            </a:r>
            <a:endParaRPr lang="en-US" sz="1200"/>
          </a:p>
          <a:p>
            <a:endParaRPr lang="en-GB"/>
          </a:p>
        </p:txBody>
      </p:sp>
      <p:sp>
        <p:nvSpPr>
          <p:cNvPr id="4" name="Slide Number Placeholder 3"/>
          <p:cNvSpPr>
            <a:spLocks noGrp="1"/>
          </p:cNvSpPr>
          <p:nvPr>
            <p:ph type="sldNum" sz="quarter" idx="10"/>
          </p:nvPr>
        </p:nvSpPr>
        <p:spPr/>
        <p:txBody>
          <a:bodyPr/>
          <a:lstStyle/>
          <a:p>
            <a:fld id="{8AF6A55B-8AB4-A34E-9582-942CF6DCCA66}" type="slidenum">
              <a:rPr lang="en-GB" smtClean="0"/>
              <a:t>14</a:t>
            </a:fld>
            <a:endParaRPr lang="en-GB"/>
          </a:p>
        </p:txBody>
      </p:sp>
    </p:spTree>
    <p:extLst>
      <p:ext uri="{BB962C8B-B14F-4D97-AF65-F5344CB8AC3E}">
        <p14:creationId xmlns:p14="http://schemas.microsoft.com/office/powerpoint/2010/main" val="309809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a:t>TEACHER NOTES &amp; IDEAS</a:t>
            </a:r>
          </a:p>
          <a:p>
            <a:pPr marL="171450" indent="-171450">
              <a:buFontTx/>
              <a:buChar char="-"/>
            </a:pPr>
            <a:r>
              <a:rPr lang="en-US"/>
              <a:t>This could be done by writing a number down in the books – Compare to the start of the lesson </a:t>
            </a:r>
          </a:p>
          <a:p>
            <a:pPr marL="171450" indent="-171450">
              <a:buFontTx/>
              <a:buChar char="-"/>
            </a:pPr>
            <a:r>
              <a:rPr lang="en-US"/>
              <a:t>Show of fingers in the air or use Red Amber Green Cards </a:t>
            </a:r>
          </a:p>
          <a:p>
            <a:pPr marL="171450" indent="-171450">
              <a:buFontTx/>
              <a:buChar char="-"/>
            </a:pPr>
            <a:r>
              <a:rPr lang="en-US"/>
              <a:t>Quick Partner Discussion &amp; reflect on before the lesson and progress made </a:t>
            </a:r>
          </a:p>
          <a:p>
            <a:pPr marL="171450" indent="-171450">
              <a:buFontTx/>
              <a:buChar char="-"/>
            </a:pPr>
            <a:r>
              <a:rPr lang="en-US"/>
              <a:t>Print off the Assessment Opportunity Sheet – Fill in the Confidence Checker / Compare with the baseline </a:t>
            </a:r>
          </a:p>
          <a:p>
            <a:endParaRPr lang="en-US">
              <a:latin typeface="Calibri" charset="0"/>
              <a:ea typeface="MS PGothic" charset="0"/>
            </a:endParaRPr>
          </a:p>
          <a:p>
            <a:r>
              <a:rPr lang="en-US">
                <a:latin typeface="Calibri" charset="0"/>
                <a:ea typeface="MS PGothic" charset="0"/>
              </a:rPr>
              <a:t>Author Attribution :https://pixabay.com/en/traffic-lights-traffic-light-phases-2147790/</a:t>
            </a:r>
          </a:p>
          <a:p>
            <a:endParaRPr lang="en-US">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9577EE6-0B49-F740-9DF8-8E8B8EC39867}" type="slidenum">
              <a:rPr lang="en-GB" sz="1200">
                <a:latin typeface="Calibri" charset="0"/>
              </a:rPr>
              <a:pPr/>
              <a:t>15</a:t>
            </a:fld>
            <a:endParaRPr lang="en-GB"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 &amp; IDEAS</a:t>
            </a:r>
          </a:p>
          <a:p>
            <a:r>
              <a:rPr lang="en-US"/>
              <a:t>Teachers should add in specific local signposting to charities, careers organisations / Connections or Careers officer at school. If RSE topics the local NHS services in their area</a:t>
            </a:r>
          </a:p>
          <a:p>
            <a:r>
              <a:rPr lang="en-US"/>
              <a:t>Add / adapt or remove any suggested sites. </a:t>
            </a:r>
          </a:p>
          <a:p>
            <a:r>
              <a:rPr lang="en-US"/>
              <a:t>Print this slide and leave on door notice board after the lesson </a:t>
            </a:r>
          </a:p>
        </p:txBody>
      </p:sp>
      <p:sp>
        <p:nvSpPr>
          <p:cNvPr id="4" name="Slide Number Placeholder 3"/>
          <p:cNvSpPr>
            <a:spLocks noGrp="1"/>
          </p:cNvSpPr>
          <p:nvPr>
            <p:ph type="sldNum" sz="quarter" idx="5"/>
          </p:nvPr>
        </p:nvSpPr>
        <p:spPr/>
        <p:txBody>
          <a:bodyPr/>
          <a:lstStyle/>
          <a:p>
            <a:fld id="{995BA7AA-C25B-AD44-A8F3-01733925CA77}" type="slidenum">
              <a:rPr lang="en-GB" smtClean="0"/>
              <a:t>16</a:t>
            </a:fld>
            <a:endParaRPr lang="en-GB"/>
          </a:p>
        </p:txBody>
      </p:sp>
    </p:spTree>
    <p:extLst>
      <p:ext uri="{BB962C8B-B14F-4D97-AF65-F5344CB8AC3E}">
        <p14:creationId xmlns:p14="http://schemas.microsoft.com/office/powerpoint/2010/main" val="3011860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TEACHER NOTES &amp; IDEAS</a:t>
            </a:r>
          </a:p>
          <a:p>
            <a:r>
              <a:rPr lang="en-US"/>
              <a:t>: Have students pick either 1/2/3 tickets depending on their ability and tell a partner </a:t>
            </a:r>
          </a:p>
          <a:p>
            <a:r>
              <a:rPr lang="en-US"/>
              <a:t>Pick a few students at random to feedback to the class</a:t>
            </a:r>
          </a:p>
          <a:p>
            <a:r>
              <a:rPr lang="en-US"/>
              <a:t>As students leave the room have them tell you their reflection on the way out</a:t>
            </a:r>
          </a:p>
        </p:txBody>
      </p:sp>
      <p:sp>
        <p:nvSpPr>
          <p:cNvPr id="4" name="Slide Number Placeholder 3"/>
          <p:cNvSpPr>
            <a:spLocks noGrp="1"/>
          </p:cNvSpPr>
          <p:nvPr>
            <p:ph type="sldNum" sz="quarter" idx="5"/>
          </p:nvPr>
        </p:nvSpPr>
        <p:spPr/>
        <p:txBody>
          <a:bodyPr/>
          <a:lstStyle/>
          <a:p>
            <a:fld id="{995BA7AA-C25B-AD44-A8F3-01733925CA77}" type="slidenum">
              <a:rPr lang="en-GB" smtClean="0"/>
              <a:t>17</a:t>
            </a:fld>
            <a:endParaRPr lang="en-GB"/>
          </a:p>
        </p:txBody>
      </p:sp>
    </p:spTree>
    <p:extLst>
      <p:ext uri="{BB962C8B-B14F-4D97-AF65-F5344CB8AC3E}">
        <p14:creationId xmlns:p14="http://schemas.microsoft.com/office/powerpoint/2010/main" val="1212713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p>
          <a:p>
            <a:r>
              <a:rPr lang="en-US"/>
              <a:t>Time for something extra?</a:t>
            </a:r>
          </a:p>
          <a:p>
            <a:endParaRPr lang="en-US"/>
          </a:p>
          <a:p>
            <a:r>
              <a:rPr lang="en-US"/>
              <a:t>Pick an activity or reflection question from the mindfulness and wellbeing PPT or add the activity you want on to the end of this PowerPoint before you start the lesson (or use as a starter)</a:t>
            </a:r>
          </a:p>
        </p:txBody>
      </p:sp>
      <p:sp>
        <p:nvSpPr>
          <p:cNvPr id="4" name="Slide Number Placeholder 3"/>
          <p:cNvSpPr>
            <a:spLocks noGrp="1"/>
          </p:cNvSpPr>
          <p:nvPr>
            <p:ph type="sldNum" sz="quarter" idx="5"/>
          </p:nvPr>
        </p:nvSpPr>
        <p:spPr/>
        <p:txBody>
          <a:bodyPr/>
          <a:lstStyle/>
          <a:p>
            <a:fld id="{995BA7AA-C25B-AD44-A8F3-01733925CA77}" type="slidenum">
              <a:rPr lang="en-GB" smtClean="0"/>
              <a:t>18</a:t>
            </a:fld>
            <a:endParaRPr lang="en-GB"/>
          </a:p>
        </p:txBody>
      </p:sp>
    </p:spTree>
    <p:extLst>
      <p:ext uri="{BB962C8B-B14F-4D97-AF65-F5344CB8AC3E}">
        <p14:creationId xmlns:p14="http://schemas.microsoft.com/office/powerpoint/2010/main" val="31591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 &amp; IDEAS</a:t>
            </a:r>
          </a:p>
          <a:p>
            <a:r>
              <a:rPr lang="en-US"/>
              <a:t>This is a teacher reference slide -   Icons will be used throughout Cre8tive Curriculum lessons to denote what students can do.</a:t>
            </a:r>
          </a:p>
          <a:p>
            <a:r>
              <a:rPr lang="en-US"/>
              <a:t>Could be printed and laminated on A3 and stuck up in the classroom</a:t>
            </a:r>
          </a:p>
        </p:txBody>
      </p:sp>
      <p:sp>
        <p:nvSpPr>
          <p:cNvPr id="4" name="Slide Number Placeholder 3"/>
          <p:cNvSpPr>
            <a:spLocks noGrp="1"/>
          </p:cNvSpPr>
          <p:nvPr>
            <p:ph type="sldNum" sz="quarter" idx="5"/>
          </p:nvPr>
        </p:nvSpPr>
        <p:spPr/>
        <p:txBody>
          <a:bodyPr/>
          <a:lstStyle/>
          <a:p>
            <a:fld id="{995BA7AA-C25B-AD44-A8F3-01733925CA77}" type="slidenum">
              <a:rPr lang="en-GB" smtClean="0"/>
              <a:t>2</a:t>
            </a:fld>
            <a:endParaRPr lang="en-GB"/>
          </a:p>
        </p:txBody>
      </p:sp>
    </p:spTree>
    <p:extLst>
      <p:ext uri="{BB962C8B-B14F-4D97-AF65-F5344CB8AC3E}">
        <p14:creationId xmlns:p14="http://schemas.microsoft.com/office/powerpoint/2010/main" val="416881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 &amp; IDEAS</a:t>
            </a:r>
          </a:p>
          <a:p>
            <a:r>
              <a:rPr lang="en-US"/>
              <a:t>Reinforce ground rules at the start of every new topic / new term </a:t>
            </a:r>
          </a:p>
          <a:p>
            <a:r>
              <a:rPr lang="en-US"/>
              <a:t>Adapt this set of rules to suit your classroom and your teaching. </a:t>
            </a:r>
          </a:p>
          <a:p>
            <a:r>
              <a:rPr lang="en-US"/>
              <a:t>Display your agreed PSHE classroom rules in a prominent place so students have a constant reminder and when/if  a student breaks a rule you can use as a prompt to get them back on track. </a:t>
            </a:r>
          </a:p>
          <a:p>
            <a:r>
              <a:rPr lang="en-US"/>
              <a:t>If behavior is an issue revisit the ground rules – Use raffle tickets , positive behavior management (look for the good behavior)</a:t>
            </a:r>
          </a:p>
          <a:p>
            <a:r>
              <a:rPr lang="en-US"/>
              <a:t>Reward the behavior you want to see, be consistent and fair with students. </a:t>
            </a:r>
          </a:p>
          <a:p>
            <a:r>
              <a:rPr lang="en-US"/>
              <a:t>Create a classroom charter with the students (optional)</a:t>
            </a:r>
          </a:p>
        </p:txBody>
      </p:sp>
      <p:sp>
        <p:nvSpPr>
          <p:cNvPr id="4" name="Slide Number Placeholder 3"/>
          <p:cNvSpPr>
            <a:spLocks noGrp="1"/>
          </p:cNvSpPr>
          <p:nvPr>
            <p:ph type="sldNum" sz="quarter" idx="5"/>
          </p:nvPr>
        </p:nvSpPr>
        <p:spPr/>
        <p:txBody>
          <a:bodyPr/>
          <a:lstStyle/>
          <a:p>
            <a:fld id="{995BA7AA-C25B-AD44-A8F3-01733925CA77}" type="slidenum">
              <a:rPr lang="en-GB" smtClean="0"/>
              <a:t>3</a:t>
            </a:fld>
            <a:endParaRPr lang="en-GB"/>
          </a:p>
        </p:txBody>
      </p:sp>
    </p:spTree>
    <p:extLst>
      <p:ext uri="{BB962C8B-B14F-4D97-AF65-F5344CB8AC3E}">
        <p14:creationId xmlns:p14="http://schemas.microsoft.com/office/powerpoint/2010/main" val="351894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 &amp; IDEAS</a:t>
            </a:r>
          </a:p>
          <a:p>
            <a:pPr marL="171450" indent="-171450">
              <a:buFontTx/>
              <a:buChar char="-"/>
            </a:pPr>
            <a:r>
              <a:rPr lang="en-US"/>
              <a:t>This could be done by writing a number down in the books</a:t>
            </a:r>
          </a:p>
          <a:p>
            <a:pPr marL="171450" indent="-171450">
              <a:buFontTx/>
              <a:buChar char="-"/>
            </a:pPr>
            <a:r>
              <a:rPr lang="en-US"/>
              <a:t>Show of fingers in the air. /Red amber Green Cards </a:t>
            </a:r>
          </a:p>
          <a:p>
            <a:pPr marL="171450" indent="-171450">
              <a:buFontTx/>
              <a:buChar char="-"/>
            </a:pPr>
            <a:r>
              <a:rPr lang="en-US"/>
              <a:t>Quick Partner Discussion</a:t>
            </a:r>
          </a:p>
          <a:p>
            <a:pPr marL="171450" indent="-171450">
              <a:buFontTx/>
              <a:buChar char="-"/>
            </a:pPr>
            <a:r>
              <a:rPr lang="en-US"/>
              <a:t>Print off the Assessment Opportunity Sheet – Fill in the Baseline Confidence Checker </a:t>
            </a:r>
          </a:p>
          <a:p>
            <a:endParaRPr lang="en-US"/>
          </a:p>
        </p:txBody>
      </p:sp>
      <p:sp>
        <p:nvSpPr>
          <p:cNvPr id="4" name="Slide Number Placeholder 3"/>
          <p:cNvSpPr>
            <a:spLocks noGrp="1"/>
          </p:cNvSpPr>
          <p:nvPr>
            <p:ph type="sldNum" sz="quarter" idx="5"/>
          </p:nvPr>
        </p:nvSpPr>
        <p:spPr/>
        <p:txBody>
          <a:bodyPr/>
          <a:lstStyle/>
          <a:p>
            <a:fld id="{995BA7AA-C25B-AD44-A8F3-01733925CA77}" type="slidenum">
              <a:rPr lang="en-GB" smtClean="0"/>
              <a:t>4</a:t>
            </a:fld>
            <a:endParaRPr lang="en-GB"/>
          </a:p>
        </p:txBody>
      </p:sp>
    </p:spTree>
    <p:extLst>
      <p:ext uri="{BB962C8B-B14F-4D97-AF65-F5344CB8AC3E}">
        <p14:creationId xmlns:p14="http://schemas.microsoft.com/office/powerpoint/2010/main" val="232056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A</a:t>
            </a:r>
            <a:r>
              <a:rPr lang="en-GB" sz="1200" b="0" i="0" u="none" strike="noStrike" kern="1200" baseline="0">
                <a:solidFill>
                  <a:schemeClr val="tx1"/>
                </a:solidFill>
                <a:effectLst/>
                <a:latin typeface="+mn-lt"/>
                <a:ea typeface="+mn-ea"/>
                <a:cs typeface="+mn-cs"/>
              </a:rPr>
              <a:t> list of licenses for the images used in this presentation can be found here: </a:t>
            </a:r>
            <a:r>
              <a:rPr lang="en-GB" sz="1200" b="1">
                <a:hlinkClick r:id="rId3"/>
              </a:rPr>
              <a:t>https://creativecommons.org/licenses/</a:t>
            </a:r>
            <a:endParaRPr lang="en-US" sz="1200"/>
          </a:p>
          <a:p>
            <a:endParaRPr lang="en-GB"/>
          </a:p>
        </p:txBody>
      </p:sp>
      <p:sp>
        <p:nvSpPr>
          <p:cNvPr id="4" name="Slide Number Placeholder 3"/>
          <p:cNvSpPr>
            <a:spLocks noGrp="1"/>
          </p:cNvSpPr>
          <p:nvPr>
            <p:ph type="sldNum" sz="quarter" idx="10"/>
          </p:nvPr>
        </p:nvSpPr>
        <p:spPr/>
        <p:txBody>
          <a:bodyPr/>
          <a:lstStyle/>
          <a:p>
            <a:fld id="{8AF6A55B-8AB4-A34E-9582-942CF6DCCA66}" type="slidenum">
              <a:rPr lang="en-GB" smtClean="0"/>
              <a:t>5</a:t>
            </a:fld>
            <a:endParaRPr lang="en-GB"/>
          </a:p>
        </p:txBody>
      </p:sp>
    </p:spTree>
    <p:extLst>
      <p:ext uri="{BB962C8B-B14F-4D97-AF65-F5344CB8AC3E}">
        <p14:creationId xmlns:p14="http://schemas.microsoft.com/office/powerpoint/2010/main" val="75507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A</a:t>
            </a:r>
            <a:r>
              <a:rPr lang="en-GB" sz="1200" b="0" i="0" u="none" strike="noStrike" kern="1200" baseline="0">
                <a:solidFill>
                  <a:schemeClr val="tx1"/>
                </a:solidFill>
                <a:effectLst/>
                <a:latin typeface="+mn-lt"/>
                <a:ea typeface="+mn-ea"/>
                <a:cs typeface="+mn-cs"/>
              </a:rPr>
              <a:t> list of licenses for the images used in this presentation can be found here: </a:t>
            </a:r>
            <a:r>
              <a:rPr lang="en-GB" sz="1200" b="1">
                <a:hlinkClick r:id="rId3"/>
              </a:rPr>
              <a:t>https://creativecommons.org/licenses/</a:t>
            </a:r>
            <a:endParaRPr lang="en-US" sz="1200"/>
          </a:p>
          <a:p>
            <a:endParaRPr lang="en-GB"/>
          </a:p>
        </p:txBody>
      </p:sp>
      <p:sp>
        <p:nvSpPr>
          <p:cNvPr id="4" name="Slide Number Placeholder 3"/>
          <p:cNvSpPr>
            <a:spLocks noGrp="1"/>
          </p:cNvSpPr>
          <p:nvPr>
            <p:ph type="sldNum" sz="quarter" idx="10"/>
          </p:nvPr>
        </p:nvSpPr>
        <p:spPr/>
        <p:txBody>
          <a:bodyPr/>
          <a:lstStyle/>
          <a:p>
            <a:fld id="{8AF6A55B-8AB4-A34E-9582-942CF6DCCA66}" type="slidenum">
              <a:rPr lang="en-GB" smtClean="0"/>
              <a:t>6</a:t>
            </a:fld>
            <a:endParaRPr lang="en-GB"/>
          </a:p>
        </p:txBody>
      </p:sp>
    </p:spTree>
    <p:extLst>
      <p:ext uri="{BB962C8B-B14F-4D97-AF65-F5344CB8AC3E}">
        <p14:creationId xmlns:p14="http://schemas.microsoft.com/office/powerpoint/2010/main" val="64078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TEACHER NOTES &amp; IDEAS</a:t>
            </a:r>
          </a:p>
          <a:p>
            <a:endParaRPr lang="en-US"/>
          </a:p>
        </p:txBody>
      </p:sp>
      <p:sp>
        <p:nvSpPr>
          <p:cNvPr id="4" name="Slide Number Placeholder 3"/>
          <p:cNvSpPr>
            <a:spLocks noGrp="1"/>
          </p:cNvSpPr>
          <p:nvPr>
            <p:ph type="sldNum" sz="quarter" idx="5"/>
          </p:nvPr>
        </p:nvSpPr>
        <p:spPr/>
        <p:txBody>
          <a:bodyPr/>
          <a:lstStyle/>
          <a:p>
            <a:fld id="{995BA7AA-C25B-AD44-A8F3-01733925CA77}" type="slidenum">
              <a:rPr lang="en-GB" smtClean="0"/>
              <a:t>7</a:t>
            </a:fld>
            <a:endParaRPr lang="en-GB"/>
          </a:p>
        </p:txBody>
      </p:sp>
    </p:spTree>
    <p:extLst>
      <p:ext uri="{BB962C8B-B14F-4D97-AF65-F5344CB8AC3E}">
        <p14:creationId xmlns:p14="http://schemas.microsoft.com/office/powerpoint/2010/main" val="369220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 &amp; IDEAS</a:t>
            </a:r>
          </a:p>
          <a:p>
            <a:r>
              <a:rPr lang="en-US"/>
              <a:t>Ask students what they think of this image (collection of images) </a:t>
            </a:r>
          </a:p>
          <a:p>
            <a:r>
              <a:rPr lang="en-US"/>
              <a:t>Reveal the talking points after some discussion time</a:t>
            </a:r>
          </a:p>
          <a:p>
            <a:r>
              <a:rPr lang="en-US"/>
              <a:t>To provoke discussion with a quiet class – play devils advocate</a:t>
            </a:r>
          </a:p>
          <a:p>
            <a:r>
              <a:rPr lang="en-US"/>
              <a:t>Challenge a student to a debate </a:t>
            </a:r>
          </a:p>
        </p:txBody>
      </p:sp>
      <p:sp>
        <p:nvSpPr>
          <p:cNvPr id="4" name="Slide Number Placeholder 3"/>
          <p:cNvSpPr>
            <a:spLocks noGrp="1"/>
          </p:cNvSpPr>
          <p:nvPr>
            <p:ph type="sldNum" sz="quarter" idx="5"/>
          </p:nvPr>
        </p:nvSpPr>
        <p:spPr/>
        <p:txBody>
          <a:bodyPr/>
          <a:lstStyle/>
          <a:p>
            <a:fld id="{995BA7AA-C25B-AD44-A8F3-01733925CA77}" type="slidenum">
              <a:rPr lang="en-GB" smtClean="0"/>
              <a:t>10</a:t>
            </a:fld>
            <a:endParaRPr lang="en-GB"/>
          </a:p>
        </p:txBody>
      </p:sp>
    </p:spTree>
    <p:extLst>
      <p:ext uri="{BB962C8B-B14F-4D97-AF65-F5344CB8AC3E}">
        <p14:creationId xmlns:p14="http://schemas.microsoft.com/office/powerpoint/2010/main" val="117577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TEACHER NOTES &amp; IDEAS</a:t>
            </a:r>
          </a:p>
          <a:p>
            <a:endParaRPr lang="en-US"/>
          </a:p>
        </p:txBody>
      </p:sp>
      <p:sp>
        <p:nvSpPr>
          <p:cNvPr id="4" name="Slide Number Placeholder 3"/>
          <p:cNvSpPr>
            <a:spLocks noGrp="1"/>
          </p:cNvSpPr>
          <p:nvPr>
            <p:ph type="sldNum" sz="quarter" idx="5"/>
          </p:nvPr>
        </p:nvSpPr>
        <p:spPr/>
        <p:txBody>
          <a:bodyPr/>
          <a:lstStyle/>
          <a:p>
            <a:fld id="{995BA7AA-C25B-AD44-A8F3-01733925CA77}" type="slidenum">
              <a:rPr lang="en-GB" smtClean="0"/>
              <a:t>11</a:t>
            </a:fld>
            <a:endParaRPr lang="en-GB"/>
          </a:p>
        </p:txBody>
      </p:sp>
    </p:spTree>
    <p:extLst>
      <p:ext uri="{BB962C8B-B14F-4D97-AF65-F5344CB8AC3E}">
        <p14:creationId xmlns:p14="http://schemas.microsoft.com/office/powerpoint/2010/main" val="3669887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5893095" y="246976"/>
            <a:ext cx="21576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600" u="sng">
                <a:latin typeface="+mj-lt"/>
                <a:cs typeface="Levenim MT" pitchFamily="2" charset="-79"/>
              </a:rPr>
              <a:pPr algn="ctr" eaLnBrk="1" hangingPunct="1"/>
              <a:t>Thursday, 27 May 2021</a:t>
            </a:fld>
            <a:endParaRPr lang="en-GB" sz="1200" u="sng">
              <a:latin typeface="+mj-lt"/>
              <a:cs typeface="Levenim MT" pitchFamily="2" charset="-79"/>
            </a:endParaRPr>
          </a:p>
        </p:txBody>
      </p:sp>
      <p:pic>
        <p:nvPicPr>
          <p:cNvPr id="5" name="Picture 4">
            <a:extLst>
              <a:ext uri="{FF2B5EF4-FFF2-40B4-BE49-F238E27FC236}">
                <a16:creationId xmlns:a16="http://schemas.microsoft.com/office/drawing/2014/main" id="{5ED09C9A-5FCC-7344-9EDE-9C5D056DA9F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8532" y="246976"/>
            <a:ext cx="1573764" cy="4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4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72B74C-D92B-8B42-ABDE-585D56F04AE7}" type="datetimeFigureOut">
              <a:rPr lang="en-US" smtClean="0"/>
              <a:t>5/27/2021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2B54E-DC30-4046-B843-17AFCA237295}" type="slidenum">
              <a:rPr lang="en-GB" smtClean="0"/>
              <a:t>‹#›</a:t>
            </a:fld>
            <a:endParaRPr lang="en-GB"/>
          </a:p>
        </p:txBody>
      </p:sp>
    </p:spTree>
    <p:extLst>
      <p:ext uri="{BB962C8B-B14F-4D97-AF65-F5344CB8AC3E}">
        <p14:creationId xmlns:p14="http://schemas.microsoft.com/office/powerpoint/2010/main" val="188761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C2F3F2B-B412-1941-9D06-E6B03721EA7B}"/>
              </a:ext>
            </a:extLst>
          </p:cNvPr>
          <p:cNvSpPr txBox="1">
            <a:spLocks noChangeArrowheads="1"/>
          </p:cNvSpPr>
          <p:nvPr userDrawn="1"/>
        </p:nvSpPr>
        <p:spPr bwMode="auto">
          <a:xfrm>
            <a:off x="1476597" y="196305"/>
            <a:ext cx="6172613" cy="618939"/>
          </a:xfrm>
          <a:prstGeom prst="rect">
            <a:avLst/>
          </a:prstGeom>
          <a:gradFill flip="none" rotWithShape="1">
            <a:gsLst>
              <a:gs pos="3333">
                <a:schemeClr val="bg1"/>
              </a:gs>
              <a:gs pos="24000">
                <a:srgbClr val="FFC000"/>
              </a:gs>
              <a:gs pos="47000">
                <a:schemeClr val="bg1"/>
              </a:gs>
              <a:gs pos="100000">
                <a:schemeClr val="bg1"/>
              </a:gs>
              <a:gs pos="64000">
                <a:schemeClr val="accent6">
                  <a:lumMod val="20000"/>
                  <a:lumOff val="80000"/>
                </a:schemeClr>
              </a:gs>
            </a:gsLst>
            <a:lin ang="2700000" scaled="1"/>
            <a:tileRect/>
          </a:gradFill>
          <a:ln w="28575">
            <a:solidFill>
              <a:schemeClr val="tx1"/>
            </a:solidFill>
          </a:ln>
        </p:spPr>
        <p:style>
          <a:lnRef idx="2">
            <a:schemeClr val="dk1"/>
          </a:lnRef>
          <a:fillRef idx="1">
            <a:schemeClr val="lt1"/>
          </a:fillRef>
          <a:effectRef idx="0">
            <a:schemeClr val="dk1"/>
          </a:effectRef>
          <a:fontRef idx="minor">
            <a:schemeClr val="dk1"/>
          </a:fontRef>
        </p:style>
        <p:txBody>
          <a:bodyPr wrap="square">
            <a:noAutofit/>
            <a:scene3d>
              <a:camera prst="orthographicFront"/>
              <a:lightRig rig="threePt" dir="t"/>
            </a:scene3d>
            <a:sp3d extrusionH="57150">
              <a:bevelT w="38100" h="38100" prst="angle"/>
              <a:bevelB w="50800" h="38100" prst="riblet"/>
            </a:sp3d>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50000"/>
              </a:spcBef>
              <a:buClrTx/>
              <a:buSzTx/>
              <a:buFontTx/>
              <a:buNone/>
              <a:defRPr/>
            </a:pPr>
            <a:endParaRPr lang="en-US" sz="5400">
              <a:ln w="3175">
                <a:solidFill>
                  <a:schemeClr val="tx1"/>
                </a:solidFill>
              </a:ln>
              <a:solidFill>
                <a:srgbClr val="FF0000"/>
              </a:solidFill>
              <a:effectLst>
                <a:glow rad="381000">
                  <a:schemeClr val="accent3">
                    <a:satMod val="175000"/>
                    <a:alpha val="40000"/>
                  </a:schemeClr>
                </a:glow>
              </a:effectLst>
              <a:latin typeface="Levenim MT" pitchFamily="2" charset="-79"/>
              <a:cs typeface="Levenim MT" pitchFamily="2" charset="-79"/>
            </a:endParaRPr>
          </a:p>
          <a:p>
            <a:pPr eaLnBrk="1" hangingPunct="1">
              <a:spcBef>
                <a:spcPct val="50000"/>
              </a:spcBef>
              <a:buClrTx/>
              <a:buSzTx/>
              <a:buFontTx/>
              <a:buNone/>
              <a:defRPr/>
            </a:pPr>
            <a:endParaRPr lang="en-US" sz="5400">
              <a:ln w="3175">
                <a:solidFill>
                  <a:schemeClr val="tx1"/>
                </a:solidFill>
              </a:ln>
              <a:solidFill>
                <a:srgbClr val="FF0000"/>
              </a:solidFill>
              <a:effectLst>
                <a:glow rad="381000">
                  <a:schemeClr val="accent3">
                    <a:satMod val="175000"/>
                    <a:alpha val="40000"/>
                  </a:schemeClr>
                </a:glow>
              </a:effectLst>
              <a:latin typeface="Levenim MT" pitchFamily="2" charset="-79"/>
              <a:cs typeface="Levenim MT" pitchFamily="2" charset="-79"/>
            </a:endParaRPr>
          </a:p>
        </p:txBody>
      </p:sp>
      <p:pic>
        <p:nvPicPr>
          <p:cNvPr id="8" name="Picture 7" descr="Screen Shot 2017-04-28 at 13.44.23.png">
            <a:extLst>
              <a:ext uri="{FF2B5EF4-FFF2-40B4-BE49-F238E27FC236}">
                <a16:creationId xmlns:a16="http://schemas.microsoft.com/office/drawing/2014/main" id="{E15FF188-469C-F64B-AEB3-781005CD76F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08" b="89547" l="0" r="100000"/>
                    </a14:imgEffect>
                  </a14:imgLayer>
                </a14:imgProps>
              </a:ext>
              <a:ext uri="{28A0092B-C50C-407E-A947-70E740481C1C}">
                <a14:useLocalDpi xmlns:a14="http://schemas.microsoft.com/office/drawing/2010/main"/>
              </a:ext>
            </a:extLst>
          </a:blip>
          <a:stretch>
            <a:fillRect/>
          </a:stretch>
        </p:blipFill>
        <p:spPr>
          <a:xfrm>
            <a:off x="6218492" y="149104"/>
            <a:ext cx="1430717" cy="700709"/>
          </a:xfrm>
          <a:prstGeom prst="rect">
            <a:avLst/>
          </a:prstGeom>
        </p:spPr>
      </p:pic>
      <p:sp>
        <p:nvSpPr>
          <p:cNvPr id="9" name="Rectangle 8">
            <a:extLst>
              <a:ext uri="{FF2B5EF4-FFF2-40B4-BE49-F238E27FC236}">
                <a16:creationId xmlns:a16="http://schemas.microsoft.com/office/drawing/2014/main" id="{C66BCCD5-25F7-A944-A8A3-88C1F597030D}"/>
              </a:ext>
            </a:extLst>
          </p:cNvPr>
          <p:cNvSpPr/>
          <p:nvPr userDrawn="1"/>
        </p:nvSpPr>
        <p:spPr>
          <a:xfrm>
            <a:off x="2060720" y="196305"/>
            <a:ext cx="4476398" cy="707886"/>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a:ln w="19050">
                  <a:solidFill>
                    <a:schemeClr val="tx1"/>
                  </a:solidFill>
                </a:ln>
                <a:solidFill>
                  <a:srgbClr val="7030A0"/>
                </a:solidFill>
                <a:effectLst>
                  <a:outerShdw blurRad="60007" dist="310007" dir="7680000" sy="30000" kx="1300200" algn="ctr" rotWithShape="0">
                    <a:prstClr val="black">
                      <a:alpha val="32000"/>
                    </a:prstClr>
                  </a:outerShdw>
                </a:effectLst>
                <a:latin typeface="Levenim MT" pitchFamily="2" charset="-79"/>
                <a:cs typeface="Levenim MT" pitchFamily="2" charset="-79"/>
              </a:rPr>
              <a:t>SOCIAL MEDIA </a:t>
            </a:r>
            <a:endParaRPr lang="en-US" sz="4000" b="1" cap="none" spc="0">
              <a:ln w="17780" cmpd="sng">
                <a:solidFill>
                  <a:schemeClr val="tx1"/>
                </a:solidFill>
                <a:prstDash val="solid"/>
                <a:miter lim="800000"/>
              </a:ln>
              <a:solidFill>
                <a:srgbClr val="7030A0"/>
              </a:solidFill>
              <a:effectLst>
                <a:outerShdw blurRad="50800" algn="tl" rotWithShape="0">
                  <a:srgbClr val="000000"/>
                </a:outerShdw>
              </a:effectLst>
              <a:latin typeface="Levenim MT" pitchFamily="2" charset="-79"/>
              <a:cs typeface="Levenim MT" pitchFamily="2" charset="-79"/>
            </a:endParaRPr>
          </a:p>
        </p:txBody>
      </p:sp>
      <p:pic>
        <p:nvPicPr>
          <p:cNvPr id="14" name="Picture 4" descr="C:\Users\Optic Group111\Desktop\CORE THEME 5.png">
            <a:extLst>
              <a:ext uri="{FF2B5EF4-FFF2-40B4-BE49-F238E27FC236}">
                <a16:creationId xmlns:a16="http://schemas.microsoft.com/office/drawing/2014/main" id="{CD004E0E-B4C3-034D-8D94-10B0A23E6128}"/>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24372" y="202112"/>
            <a:ext cx="572915" cy="5729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Optic Group111\Desktop\CORE THEME 5.png">
            <a:extLst>
              <a:ext uri="{FF2B5EF4-FFF2-40B4-BE49-F238E27FC236}">
                <a16:creationId xmlns:a16="http://schemas.microsoft.com/office/drawing/2014/main" id="{8D020526-8454-1F47-954B-8C4B8F46A31D}"/>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08495" y="202112"/>
            <a:ext cx="572915" cy="5729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Optic Group111\Desktop\CORE THEME 5.png">
            <a:extLst>
              <a:ext uri="{FF2B5EF4-FFF2-40B4-BE49-F238E27FC236}">
                <a16:creationId xmlns:a16="http://schemas.microsoft.com/office/drawing/2014/main" id="{4FCA0C64-B9F3-4E40-9966-9FD8EAE26A48}"/>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762590" y="196305"/>
            <a:ext cx="572915" cy="5729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Optic Group111\Desktop\CORE THEME 5.png">
            <a:extLst>
              <a:ext uri="{FF2B5EF4-FFF2-40B4-BE49-F238E27FC236}">
                <a16:creationId xmlns:a16="http://schemas.microsoft.com/office/drawing/2014/main" id="{52AC1C42-0EE6-1348-8851-CD2EC58B880F}"/>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346713" y="196305"/>
            <a:ext cx="572915" cy="57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898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0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7219" y="5750977"/>
            <a:ext cx="931333" cy="958328"/>
          </a:xfrm>
          <a:prstGeom prst="rect">
            <a:avLst/>
          </a:prstGeom>
        </p:spPr>
      </p:pic>
      <p:sp>
        <p:nvSpPr>
          <p:cNvPr id="27" name="Rectangle 26"/>
          <p:cNvSpPr>
            <a:spLocks noChangeArrowheads="1"/>
          </p:cNvSpPr>
          <p:nvPr userDrawn="1"/>
        </p:nvSpPr>
        <p:spPr bwMode="auto">
          <a:xfrm>
            <a:off x="2302937" y="233358"/>
            <a:ext cx="660558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8018" y="233359"/>
            <a:ext cx="1949449" cy="590563"/>
          </a:xfrm>
          <a:prstGeom prst="rect">
            <a:avLst/>
          </a:prstGeom>
          <a:ln w="19050" cmpd="sng">
            <a:solidFill>
              <a:srgbClr val="0C1B24"/>
            </a:solidFill>
          </a:ln>
        </p:spPr>
      </p:pic>
    </p:spTree>
    <p:extLst>
      <p:ext uri="{BB962C8B-B14F-4D97-AF65-F5344CB8AC3E}">
        <p14:creationId xmlns:p14="http://schemas.microsoft.com/office/powerpoint/2010/main" val="41744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3674" y="221659"/>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8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3083141" y="201084"/>
            <a:ext cx="5845705"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6000" b="1">
                <a:solidFill>
                  <a:schemeClr val="dk1"/>
                </a:solidFill>
                <a:latin typeface="+mj-lt"/>
                <a:ea typeface="+mn-ea"/>
              </a:rPr>
              <a:t>STOP</a:t>
            </a:r>
            <a:r>
              <a:rPr lang="en-GB" sz="4000">
                <a:solidFill>
                  <a:schemeClr val="dk1"/>
                </a:solidFill>
                <a:latin typeface="+mj-lt"/>
                <a:ea typeface="+mn-ea"/>
              </a:rPr>
              <a:t>!</a:t>
            </a:r>
          </a:p>
        </p:txBody>
      </p:sp>
      <p:sp>
        <p:nvSpPr>
          <p:cNvPr id="11" name="Rectangle 4"/>
          <p:cNvSpPr txBox="1">
            <a:spLocks noChangeArrowheads="1"/>
          </p:cNvSpPr>
          <p:nvPr userDrawn="1"/>
        </p:nvSpPr>
        <p:spPr bwMode="auto">
          <a:xfrm>
            <a:off x="210402" y="1116014"/>
            <a:ext cx="6495518"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a:solidFill>
                  <a:schemeClr val="tx1"/>
                </a:solidFill>
                <a:latin typeface="Arial" charset="0"/>
                <a:ea typeface="MS PGothic" charset="0"/>
                <a:cs typeface="Arial" charset="0"/>
              </a:rPr>
              <a:t>Let us review our learning outcomes for this lesson</a:t>
            </a:r>
          </a:p>
          <a:p>
            <a:r>
              <a:rPr lang="en-GB" sz="2000" b="1" u="sng" kern="1200">
                <a:solidFill>
                  <a:schemeClr val="tx1"/>
                </a:solidFill>
                <a:latin typeface="Arial" charset="0"/>
                <a:ea typeface="MS PGothic" charset="0"/>
                <a:cs typeface="Arial" charset="0"/>
              </a:rPr>
              <a:t>Knowledge, Skills &amp; Actions</a:t>
            </a:r>
            <a:endParaRPr lang="en-GB" sz="2400" b="1" u="sng" kern="120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0401" y="196919"/>
            <a:ext cx="2709714"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800020" y="1130066"/>
            <a:ext cx="2128826"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16721" y="5884364"/>
            <a:ext cx="419196"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99623" y="5882610"/>
            <a:ext cx="419196"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914127" y="5963001"/>
            <a:ext cx="419196"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3716829" y="5882610"/>
            <a:ext cx="419196"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5508110" y="5882610"/>
            <a:ext cx="419196"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7704449" y="5984692"/>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a:latin typeface="Comic Sans MS"/>
                <a:cs typeface="Comic Sans MS"/>
              </a:rPr>
              <a:t>Super</a:t>
            </a:r>
          </a:p>
          <a:p>
            <a:pPr algn="ctr">
              <a:defRPr/>
            </a:pPr>
            <a:r>
              <a:rPr lang="en-GB" sz="120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5907780" y="5982938"/>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a:latin typeface="Comic Sans MS"/>
                <a:cs typeface="Comic Sans MS"/>
              </a:rPr>
              <a:t>Very </a:t>
            </a:r>
          </a:p>
          <a:p>
            <a:pPr algn="ctr">
              <a:defRPr/>
            </a:pPr>
            <a:r>
              <a:rPr lang="en-GB" sz="120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4111189" y="5982938"/>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2303177" y="6028055"/>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500614" y="5982938"/>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151248" y="5730133"/>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15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3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07504" y="116632"/>
            <a:ext cx="8928992"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58258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5" r:id="rId5"/>
    <p:sldLayoutId id="2147483652" r:id="rId6"/>
    <p:sldLayoutId id="2147483653" r:id="rId7"/>
    <p:sldLayoutId id="2147483654" r:id="rId8"/>
    <p:sldLayoutId id="2147483658" r:id="rId9"/>
    <p:sldLayoutId id="2147483660" r:id="rId10"/>
    <p:sldLayoutId id="21474836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www.youtube.com/watch?v=r1D1URiQcXo" TargetMode="Externa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sv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9.jpeg"/><Relationship Id="rId4" Type="http://schemas.openxmlformats.org/officeDocument/2006/relationships/image" Target="../media/image8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zg_9C7gw0o"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27.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95.png"/><Relationship Id="rId5" Type="http://schemas.openxmlformats.org/officeDocument/2006/relationships/image" Target="../media/image62.png"/><Relationship Id="rId10" Type="http://schemas.openxmlformats.org/officeDocument/2006/relationships/image" Target="../media/image21.png"/><Relationship Id="rId4" Type="http://schemas.openxmlformats.org/officeDocument/2006/relationships/image" Target="../media/image61.png"/><Relationship Id="rId9" Type="http://schemas.openxmlformats.org/officeDocument/2006/relationships/image" Target="../media/image94.png"/></Relationships>
</file>

<file path=ppt/slides/_rels/slide16.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6.png"/><Relationship Id="rId7" Type="http://schemas.openxmlformats.org/officeDocument/2006/relationships/hyperlink" Target="https://riseabove.org.uk/wall/" TargetMode="External"/><Relationship Id="rId12" Type="http://schemas.openxmlformats.org/officeDocument/2006/relationships/image" Target="../media/image102.png"/><Relationship Id="rId17" Type="http://schemas.openxmlformats.org/officeDocument/2006/relationships/image" Target="../media/image25.png"/><Relationship Id="rId2" Type="http://schemas.openxmlformats.org/officeDocument/2006/relationships/notesSlide" Target="../notesSlides/notesSlide14.xml"/><Relationship Id="rId16" Type="http://schemas.openxmlformats.org/officeDocument/2006/relationships/image" Target="../media/image105.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01.png"/><Relationship Id="rId5" Type="http://schemas.openxmlformats.org/officeDocument/2006/relationships/image" Target="../media/image97.png"/><Relationship Id="rId15" Type="http://schemas.openxmlformats.org/officeDocument/2006/relationships/image" Target="../media/image104.png"/><Relationship Id="rId10" Type="http://schemas.openxmlformats.org/officeDocument/2006/relationships/image" Target="../media/image100.png"/><Relationship Id="rId4" Type="http://schemas.microsoft.com/office/2007/relationships/hdphoto" Target="../media/hdphoto2.wdp"/><Relationship Id="rId9" Type="http://schemas.openxmlformats.org/officeDocument/2006/relationships/image" Target="../media/image99.jpeg"/><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8.jpeg"/><Relationship Id="rId7" Type="http://schemas.openxmlformats.org/officeDocument/2006/relationships/image" Target="../media/image11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07.png"/><Relationship Id="rId11" Type="http://schemas.openxmlformats.org/officeDocument/2006/relationships/image" Target="../media/image113.png"/><Relationship Id="rId5" Type="http://schemas.openxmlformats.org/officeDocument/2006/relationships/image" Target="../media/image110.png"/><Relationship Id="rId10" Type="http://schemas.openxmlformats.org/officeDocument/2006/relationships/image" Target="../media/image112.png"/><Relationship Id="rId4" Type="http://schemas.openxmlformats.org/officeDocument/2006/relationships/image" Target="../media/image109.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2.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1.png"/><Relationship Id="rId18" Type="http://schemas.openxmlformats.org/officeDocument/2006/relationships/image" Target="../media/image62.png"/><Relationship Id="rId3" Type="http://schemas.openxmlformats.org/officeDocument/2006/relationships/image" Target="../media/image54.jpeg"/><Relationship Id="rId21" Type="http://schemas.openxmlformats.org/officeDocument/2006/relationships/image" Target="../media/image65.png"/><Relationship Id="rId7" Type="http://schemas.openxmlformats.org/officeDocument/2006/relationships/image" Target="../media/image58.png"/><Relationship Id="rId12" Type="http://schemas.openxmlformats.org/officeDocument/2006/relationships/image" Target="../media/image10.pn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notesSlide" Target="../notesSlides/notesSlide4.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10.xml"/><Relationship Id="rId6" Type="http://schemas.openxmlformats.org/officeDocument/2006/relationships/image" Target="../media/image57.png"/><Relationship Id="rId11" Type="http://schemas.openxmlformats.org/officeDocument/2006/relationships/image" Target="../media/image9.png"/><Relationship Id="rId24" Type="http://schemas.openxmlformats.org/officeDocument/2006/relationships/image" Target="../media/image68.png"/><Relationship Id="rId5" Type="http://schemas.openxmlformats.org/officeDocument/2006/relationships/image" Target="../media/image56.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8.png"/><Relationship Id="rId19" Type="http://schemas.openxmlformats.org/officeDocument/2006/relationships/image" Target="../media/image63.png"/><Relationship Id="rId4" Type="http://schemas.openxmlformats.org/officeDocument/2006/relationships/image" Target="../media/image55.png"/><Relationship Id="rId9" Type="http://schemas.openxmlformats.org/officeDocument/2006/relationships/image" Target="../media/image7.png"/><Relationship Id="rId14" Type="http://schemas.openxmlformats.org/officeDocument/2006/relationships/image" Target="../media/image21.png"/><Relationship Id="rId22" Type="http://schemas.openxmlformats.org/officeDocument/2006/relationships/image" Target="../media/image6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s://www.youtube.com/watch?time_continue=21&amp;v=pNdYD-AsVwA&amp;feature=emb_logo" TargetMode="External"/><Relationship Id="rId7" Type="http://schemas.openxmlformats.org/officeDocument/2006/relationships/image" Target="../media/image7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27.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2640023" y="1818797"/>
            <a:ext cx="6260695" cy="311342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a:latin typeface="Basic sans fc"/>
              <a:cs typeface="Basic sans fc"/>
            </a:endParaRPr>
          </a:p>
        </p:txBody>
      </p:sp>
      <p:pic>
        <p:nvPicPr>
          <p:cNvPr id="5" name="Picture 4">
            <a:extLst>
              <a:ext uri="{FF2B5EF4-FFF2-40B4-BE49-F238E27FC236}">
                <a16:creationId xmlns:a16="http://schemas.microsoft.com/office/drawing/2014/main" id="{7572B719-18CE-F04B-ACD1-D52A70FC90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55"/>
          <a:stretch/>
        </p:blipFill>
        <p:spPr>
          <a:xfrm>
            <a:off x="2686705" y="1861507"/>
            <a:ext cx="6136018" cy="2935949"/>
          </a:xfrm>
          <a:prstGeom prst="rect">
            <a:avLst/>
          </a:prstGeom>
        </p:spPr>
      </p:pic>
      <p:pic>
        <p:nvPicPr>
          <p:cNvPr id="45" name="Picture 5" descr="C:\Users\Optic Group111\Desktop\CORE THEME 6.png">
            <a:extLst>
              <a:ext uri="{FF2B5EF4-FFF2-40B4-BE49-F238E27FC236}">
                <a16:creationId xmlns:a16="http://schemas.microsoft.com/office/drawing/2014/main" id="{9C8E91F9-7A2E-F947-919E-8E17BE671B9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4390" y="795870"/>
            <a:ext cx="959845" cy="95984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QUENTIN-SERENA-SAM-SARAH.png">
            <a:extLst>
              <a:ext uri="{FF2B5EF4-FFF2-40B4-BE49-F238E27FC236}">
                <a16:creationId xmlns:a16="http://schemas.microsoft.com/office/drawing/2014/main" id="{F7935F27-5098-3E48-8B48-B023E90D978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42951" y="128141"/>
            <a:ext cx="982480" cy="798513"/>
          </a:xfrm>
          <a:prstGeom prst="rect">
            <a:avLst/>
          </a:prstGeom>
        </p:spPr>
      </p:pic>
      <p:sp>
        <p:nvSpPr>
          <p:cNvPr id="20" name="Subtitle 2">
            <a:extLst>
              <a:ext uri="{FF2B5EF4-FFF2-40B4-BE49-F238E27FC236}">
                <a16:creationId xmlns:a16="http://schemas.microsoft.com/office/drawing/2014/main" id="{B2A12F84-7DF4-3C49-87C7-494DBEAE6521}"/>
              </a:ext>
            </a:extLst>
          </p:cNvPr>
          <p:cNvSpPr txBox="1">
            <a:spLocks/>
          </p:cNvSpPr>
          <p:nvPr/>
        </p:nvSpPr>
        <p:spPr>
          <a:xfrm>
            <a:off x="264678" y="3031068"/>
            <a:ext cx="2255021" cy="2404532"/>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GB" sz="1600">
                <a:latin typeface="+mj-lt"/>
              </a:rPr>
              <a:t>To explore the link between mental health and social media usage</a:t>
            </a:r>
          </a:p>
          <a:p>
            <a:endParaRPr lang="en-GB" sz="1600" b="1">
              <a:latin typeface="+mj-lt"/>
            </a:endParaRPr>
          </a:p>
          <a:p>
            <a:r>
              <a:rPr lang="en-GB" sz="1600">
                <a:latin typeface="+mj-lt"/>
              </a:rPr>
              <a:t>To </a:t>
            </a:r>
            <a:r>
              <a:rPr lang="en-GB" sz="1600">
                <a:latin typeface="+mj-lt"/>
                <a:cs typeface="Basic sans fc"/>
              </a:rPr>
              <a:t>identify coping strategies to manage online stress </a:t>
            </a:r>
          </a:p>
          <a:p>
            <a:endParaRPr lang="en-GB" sz="1400" b="1">
              <a:latin typeface="+mj-lt"/>
            </a:endParaRPr>
          </a:p>
          <a:p>
            <a:r>
              <a:rPr lang="en-GB" sz="1600">
                <a:latin typeface="+mj-lt"/>
                <a:cs typeface="Basic sans fc"/>
              </a:rPr>
              <a:t>Recognise that social media sometimes does not reflect real life</a:t>
            </a:r>
          </a:p>
          <a:p>
            <a:endParaRPr lang="en-GB" sz="1600">
              <a:latin typeface="+mj-lt"/>
              <a:cs typeface="Basic sans fc"/>
            </a:endParaRPr>
          </a:p>
        </p:txBody>
      </p:sp>
      <p:sp>
        <p:nvSpPr>
          <p:cNvPr id="6" name="Title 1"/>
          <p:cNvSpPr txBox="1">
            <a:spLocks/>
          </p:cNvSpPr>
          <p:nvPr/>
        </p:nvSpPr>
        <p:spPr>
          <a:xfrm>
            <a:off x="1295400" y="819496"/>
            <a:ext cx="6604000" cy="855961"/>
          </a:xfrm>
          <a:prstGeom prst="rect">
            <a:avLst/>
          </a:prstGeom>
          <a:gradFill>
            <a:gsLst>
              <a:gs pos="0">
                <a:srgbClr val="FFEFD1"/>
              </a:gs>
              <a:gs pos="64999">
                <a:srgbClr val="F0EBD5"/>
              </a:gs>
              <a:gs pos="100000">
                <a:srgbClr val="D1C39F"/>
              </a:gs>
            </a:gsLst>
            <a:lin ang="5400000" scaled="0"/>
          </a:gradFill>
        </p:spPr>
        <p:style>
          <a:lnRef idx="2">
            <a:schemeClr val="accent5"/>
          </a:lnRef>
          <a:fillRef idx="1">
            <a:schemeClr val="lt1"/>
          </a:fillRef>
          <a:effectRef idx="0">
            <a:schemeClr val="accent5"/>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200" b="1">
                <a:latin typeface="Comic Sans MS" charset="0"/>
                <a:ea typeface="MS PGothic" charset="0"/>
              </a:rPr>
              <a:t>Social Media and Online Stress </a:t>
            </a:r>
          </a:p>
        </p:txBody>
      </p:sp>
      <p:sp>
        <p:nvSpPr>
          <p:cNvPr id="7" name="Subtitle 2"/>
          <p:cNvSpPr txBox="1">
            <a:spLocks/>
          </p:cNvSpPr>
          <p:nvPr/>
        </p:nvSpPr>
        <p:spPr>
          <a:xfrm>
            <a:off x="264678" y="1818798"/>
            <a:ext cx="2255021" cy="1212270"/>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b="1">
              <a:latin typeface="+mj-lt"/>
            </a:endParaRPr>
          </a:p>
          <a:p>
            <a:endParaRPr lang="en-GB" sz="1800" b="1">
              <a:latin typeface="+mj-lt"/>
            </a:endParaRPr>
          </a:p>
          <a:p>
            <a:r>
              <a:rPr lang="en-GB" sz="1800" b="1" u="sng">
                <a:latin typeface="+mj-lt"/>
              </a:rPr>
              <a:t>Knowledge, Skills &amp; Actions</a:t>
            </a:r>
            <a:endParaRPr lang="en-GB" sz="2000" b="1" u="sng">
              <a:latin typeface="+mj-lt"/>
            </a:endParaRPr>
          </a:p>
        </p:txBody>
      </p:sp>
      <p:sp>
        <p:nvSpPr>
          <p:cNvPr id="22" name="Subtitle 2">
            <a:extLst>
              <a:ext uri="{FF2B5EF4-FFF2-40B4-BE49-F238E27FC236}">
                <a16:creationId xmlns:a16="http://schemas.microsoft.com/office/drawing/2014/main" id="{98787DC2-00D1-0C42-B2FE-580F0676430E}"/>
              </a:ext>
            </a:extLst>
          </p:cNvPr>
          <p:cNvSpPr txBox="1">
            <a:spLocks/>
          </p:cNvSpPr>
          <p:nvPr/>
        </p:nvSpPr>
        <p:spPr>
          <a:xfrm>
            <a:off x="241777" y="5604341"/>
            <a:ext cx="2277922" cy="100112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r>
              <a:rPr lang="en-GB" sz="1600" b="1">
                <a:latin typeface="+mj-lt"/>
              </a:rPr>
              <a:t>New Vocabulary</a:t>
            </a:r>
          </a:p>
          <a:p>
            <a:pPr algn="ctr">
              <a:lnSpc>
                <a:spcPct val="90000"/>
              </a:lnSpc>
              <a:spcBef>
                <a:spcPct val="20000"/>
              </a:spcBef>
              <a:defRPr/>
            </a:pPr>
            <a:r>
              <a:rPr lang="en-GB" sz="1400">
                <a:latin typeface="+mj-lt"/>
                <a:cs typeface="Basic sans fc"/>
              </a:rPr>
              <a:t>online, social media, post, followers, social currency, online harassment , settings, privacy, cyber bullying</a:t>
            </a:r>
          </a:p>
        </p:txBody>
      </p:sp>
      <p:sp>
        <p:nvSpPr>
          <p:cNvPr id="4" name="Right Arrow 3"/>
          <p:cNvSpPr/>
          <p:nvPr/>
        </p:nvSpPr>
        <p:spPr>
          <a:xfrm rot="5400000">
            <a:off x="131027" y="664974"/>
            <a:ext cx="406384" cy="139083"/>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ight Arrow 26">
            <a:extLst>
              <a:ext uri="{FF2B5EF4-FFF2-40B4-BE49-F238E27FC236}">
                <a16:creationId xmlns:a16="http://schemas.microsoft.com/office/drawing/2014/main" id="{69855A6E-8D5E-A442-BAFE-71C5278293B2}"/>
              </a:ext>
            </a:extLst>
          </p:cNvPr>
          <p:cNvSpPr/>
          <p:nvPr/>
        </p:nvSpPr>
        <p:spPr>
          <a:xfrm>
            <a:off x="1850649" y="330144"/>
            <a:ext cx="178677" cy="244887"/>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ight Arrow 33">
            <a:extLst>
              <a:ext uri="{FF2B5EF4-FFF2-40B4-BE49-F238E27FC236}">
                <a16:creationId xmlns:a16="http://schemas.microsoft.com/office/drawing/2014/main" id="{77B50BC7-2861-5341-AF8F-C4587BC1665F}"/>
              </a:ext>
            </a:extLst>
          </p:cNvPr>
          <p:cNvSpPr/>
          <p:nvPr/>
        </p:nvSpPr>
        <p:spPr>
          <a:xfrm>
            <a:off x="3851381" y="323649"/>
            <a:ext cx="178677" cy="244887"/>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6" name="Picture 11" descr="C:\Users\Optic Group111\Desktop\Discussion.png">
            <a:extLst>
              <a:ext uri="{FF2B5EF4-FFF2-40B4-BE49-F238E27FC236}">
                <a16:creationId xmlns:a16="http://schemas.microsoft.com/office/drawing/2014/main" id="{5D03B985-7984-4E45-8CEC-3651B37228D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73864" y="5466947"/>
            <a:ext cx="368648" cy="3686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 name="Picture 18">
            <a:extLst>
              <a:ext uri="{FF2B5EF4-FFF2-40B4-BE49-F238E27FC236}">
                <a16:creationId xmlns:a16="http://schemas.microsoft.com/office/drawing/2014/main" id="{DF830DE7-8BB6-7447-A77F-957E3795CBC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1277" y="1875924"/>
            <a:ext cx="1492550" cy="45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Chevron 37">
            <a:extLst>
              <a:ext uri="{FF2B5EF4-FFF2-40B4-BE49-F238E27FC236}">
                <a16:creationId xmlns:a16="http://schemas.microsoft.com/office/drawing/2014/main" id="{5D69240A-C47E-D44E-9206-5B3F2C95CD9E}"/>
              </a:ext>
            </a:extLst>
          </p:cNvPr>
          <p:cNvSpPr/>
          <p:nvPr/>
        </p:nvSpPr>
        <p:spPr>
          <a:xfrm>
            <a:off x="1855299" y="1932101"/>
            <a:ext cx="382796" cy="32525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9" name="Chevron 38">
            <a:extLst>
              <a:ext uri="{FF2B5EF4-FFF2-40B4-BE49-F238E27FC236}">
                <a16:creationId xmlns:a16="http://schemas.microsoft.com/office/drawing/2014/main" id="{223C0C00-45CC-1C4A-9C14-AD4125C06680}"/>
              </a:ext>
            </a:extLst>
          </p:cNvPr>
          <p:cNvSpPr/>
          <p:nvPr/>
        </p:nvSpPr>
        <p:spPr>
          <a:xfrm>
            <a:off x="2231876" y="1974851"/>
            <a:ext cx="230396" cy="251815"/>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 name="Rounded Rectangle 2">
            <a:extLst>
              <a:ext uri="{FF2B5EF4-FFF2-40B4-BE49-F238E27FC236}">
                <a16:creationId xmlns:a16="http://schemas.microsoft.com/office/drawing/2014/main" id="{7D82C7E2-A729-8D4C-9995-217D20530B88}"/>
              </a:ext>
            </a:extLst>
          </p:cNvPr>
          <p:cNvSpPr/>
          <p:nvPr/>
        </p:nvSpPr>
        <p:spPr>
          <a:xfrm>
            <a:off x="4267528" y="5064013"/>
            <a:ext cx="4633189" cy="1481295"/>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What causes you to get stressed?</a:t>
            </a:r>
          </a:p>
          <a:p>
            <a:pPr algn="ctr"/>
            <a:r>
              <a:rPr lang="en-US">
                <a:solidFill>
                  <a:schemeClr val="tx1"/>
                </a:solidFill>
              </a:rPr>
              <a:t>What do you do to de-stress?</a:t>
            </a:r>
          </a:p>
          <a:p>
            <a:pPr algn="ctr"/>
            <a:endParaRPr lang="en-US">
              <a:solidFill>
                <a:schemeClr val="tx1"/>
              </a:solidFill>
            </a:endParaRPr>
          </a:p>
          <a:p>
            <a:pPr algn="ctr"/>
            <a:r>
              <a:rPr lang="en-US">
                <a:solidFill>
                  <a:schemeClr val="tx1"/>
                </a:solidFill>
              </a:rPr>
              <a:t>Can social media usage cause you stress?</a:t>
            </a:r>
          </a:p>
        </p:txBody>
      </p:sp>
      <p:pic>
        <p:nvPicPr>
          <p:cNvPr id="40" name="Picture 18" descr="C:\Users\Optic Group111\Desktop\Task.png">
            <a:extLst>
              <a:ext uri="{FF2B5EF4-FFF2-40B4-BE49-F238E27FC236}">
                <a16:creationId xmlns:a16="http://schemas.microsoft.com/office/drawing/2014/main" id="{283DF4A0-2E76-184A-8BCE-59CA85C4F55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226610" y="5075558"/>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0BE0020-C9D5-854B-A89A-FE0018A1BAF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612313" y="6102548"/>
            <a:ext cx="1534892" cy="4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7">
            <a:extLst>
              <a:ext uri="{FF2B5EF4-FFF2-40B4-BE49-F238E27FC236}">
                <a16:creationId xmlns:a16="http://schemas.microsoft.com/office/drawing/2014/main" id="{89BA7208-70C9-7940-BBAA-49AC1FD2BB65}"/>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3434" y="3550679"/>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ounded Rectangle 22">
            <a:extLst>
              <a:ext uri="{FF2B5EF4-FFF2-40B4-BE49-F238E27FC236}">
                <a16:creationId xmlns:a16="http://schemas.microsoft.com/office/drawing/2014/main" id="{71F59942-6796-944F-B563-88AF6638B5E7}"/>
              </a:ext>
            </a:extLst>
          </p:cNvPr>
          <p:cNvSpPr/>
          <p:nvPr/>
        </p:nvSpPr>
        <p:spPr>
          <a:xfrm>
            <a:off x="7221734" y="4432466"/>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Comic Sans MS" panose="030F0902030302020204" pitchFamily="66" charset="0"/>
              </a:rPr>
              <a:t>3 Minutes</a:t>
            </a:r>
          </a:p>
        </p:txBody>
      </p:sp>
      <p:pic>
        <p:nvPicPr>
          <p:cNvPr id="24" name="Picture 5" descr="C:\Users\Optic Group111\Desktop\Writing Act.png">
            <a:extLst>
              <a:ext uri="{FF2B5EF4-FFF2-40B4-BE49-F238E27FC236}">
                <a16:creationId xmlns:a16="http://schemas.microsoft.com/office/drawing/2014/main" id="{633BC800-53B4-0443-9CF8-CEC93105CFBB}"/>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000506" y="786666"/>
            <a:ext cx="959845" cy="95984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995969E-BDE6-1044-8A1D-4BF545B68578}"/>
              </a:ext>
            </a:extLst>
          </p:cNvPr>
          <p:cNvSpPr txBox="1"/>
          <p:nvPr/>
        </p:nvSpPr>
        <p:spPr>
          <a:xfrm>
            <a:off x="8317439" y="1227598"/>
            <a:ext cx="796323" cy="523220"/>
          </a:xfrm>
          <a:prstGeom prst="rect">
            <a:avLst/>
          </a:prstGeom>
          <a:noFill/>
        </p:spPr>
        <p:txBody>
          <a:bodyPr wrap="square" rtlCol="0">
            <a:spAutoFit/>
          </a:bodyPr>
          <a:lstStyle/>
          <a:p>
            <a:pPr algn="ctr"/>
            <a:r>
              <a:rPr lang="en-GB" sz="1400"/>
              <a:t>Copy </a:t>
            </a:r>
          </a:p>
          <a:p>
            <a:pPr algn="ctr"/>
            <a:r>
              <a:rPr lang="en-GB" sz="1400"/>
              <a:t>title</a:t>
            </a:r>
          </a:p>
        </p:txBody>
      </p:sp>
      <p:sp>
        <p:nvSpPr>
          <p:cNvPr id="28" name="TextBox 27">
            <a:extLst>
              <a:ext uri="{FF2B5EF4-FFF2-40B4-BE49-F238E27FC236}">
                <a16:creationId xmlns:a16="http://schemas.microsoft.com/office/drawing/2014/main" id="{631A67C5-AC53-B54F-A9CC-4B97B6D19431}"/>
              </a:ext>
            </a:extLst>
          </p:cNvPr>
          <p:cNvSpPr txBox="1"/>
          <p:nvPr/>
        </p:nvSpPr>
        <p:spPr>
          <a:xfrm>
            <a:off x="3140765" y="5651271"/>
            <a:ext cx="594367" cy="307777"/>
          </a:xfrm>
          <a:prstGeom prst="rect">
            <a:avLst/>
          </a:prstGeom>
          <a:noFill/>
        </p:spPr>
        <p:txBody>
          <a:bodyPr wrap="square" rtlCol="0">
            <a:spAutoFit/>
          </a:bodyPr>
          <a:lstStyle/>
          <a:p>
            <a:pPr algn="ctr"/>
            <a:r>
              <a:rPr lang="en-GB" sz="1400"/>
              <a:t>Tasks</a:t>
            </a:r>
          </a:p>
        </p:txBody>
      </p:sp>
      <p:pic>
        <p:nvPicPr>
          <p:cNvPr id="31" name="Picture 2">
            <a:extLst>
              <a:ext uri="{FF2B5EF4-FFF2-40B4-BE49-F238E27FC236}">
                <a16:creationId xmlns:a16="http://schemas.microsoft.com/office/drawing/2014/main" id="{44B30463-DE09-B341-9956-2C343532F8B6}"/>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8138975" y="519958"/>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9">
            <a:extLst>
              <a:ext uri="{FF2B5EF4-FFF2-40B4-BE49-F238E27FC236}">
                <a16:creationId xmlns:a16="http://schemas.microsoft.com/office/drawing/2014/main" id="{1CD0F87A-5DAF-6A41-B28E-B20651460BAC}"/>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052146" y="199210"/>
            <a:ext cx="1833420" cy="55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a:extLst>
              <a:ext uri="{FF2B5EF4-FFF2-40B4-BE49-F238E27FC236}">
                <a16:creationId xmlns:a16="http://schemas.microsoft.com/office/drawing/2014/main" id="{3C532843-6E6B-ED48-A910-FE5AB337F807}"/>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983566" y="163851"/>
            <a:ext cx="1845727" cy="5573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3" descr="C:\Users\Optic Group111\Desktop\Play Video.png">
            <a:hlinkClick r:id="rId15"/>
            <a:extLst>
              <a:ext uri="{FF2B5EF4-FFF2-40B4-BE49-F238E27FC236}">
                <a16:creationId xmlns:a16="http://schemas.microsoft.com/office/drawing/2014/main" id="{0FCF3B71-77E3-1940-AFD3-A62A63AE5FCB}"/>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800367" y="1956601"/>
            <a:ext cx="1023998" cy="102399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EC57757B-A24E-C64E-9871-48ED1F23E43B}"/>
              </a:ext>
            </a:extLst>
          </p:cNvPr>
          <p:cNvSpPr txBox="1"/>
          <p:nvPr/>
        </p:nvSpPr>
        <p:spPr>
          <a:xfrm>
            <a:off x="2566381" y="2678326"/>
            <a:ext cx="1517926" cy="338554"/>
          </a:xfrm>
          <a:prstGeom prst="rect">
            <a:avLst/>
          </a:prstGeom>
          <a:noFill/>
        </p:spPr>
        <p:txBody>
          <a:bodyPr wrap="square" rtlCol="0">
            <a:spAutoFit/>
          </a:bodyPr>
          <a:lstStyle/>
          <a:p>
            <a:pPr algn="ctr"/>
            <a:r>
              <a:rPr lang="en-GB" sz="1600" b="1"/>
              <a:t>Play video</a:t>
            </a:r>
          </a:p>
        </p:txBody>
      </p:sp>
      <p:sp>
        <p:nvSpPr>
          <p:cNvPr id="42" name="Rectangle 41">
            <a:extLst>
              <a:ext uri="{FF2B5EF4-FFF2-40B4-BE49-F238E27FC236}">
                <a16:creationId xmlns:a16="http://schemas.microsoft.com/office/drawing/2014/main" id="{514A1686-7E2D-E047-BD4A-794DEA9D6865}"/>
              </a:ext>
            </a:extLst>
          </p:cNvPr>
          <p:cNvSpPr>
            <a:spLocks noChangeArrowheads="1"/>
          </p:cNvSpPr>
          <p:nvPr/>
        </p:nvSpPr>
        <p:spPr bwMode="auto">
          <a:xfrm>
            <a:off x="3883267" y="1966342"/>
            <a:ext cx="2244817" cy="1044255"/>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a:solidFill>
                  <a:schemeClr val="dk1"/>
                </a:solidFill>
                <a:latin typeface="+mj-lt"/>
                <a:ea typeface="+mn-ea"/>
                <a:cs typeface="+mn-cs"/>
              </a:rPr>
              <a:t>How is social </a:t>
            </a:r>
            <a:r>
              <a:rPr lang="en-GB" b="1">
                <a:solidFill>
                  <a:schemeClr val="dk1"/>
                </a:solidFill>
                <a:latin typeface="+mj-lt"/>
              </a:rPr>
              <a:t>m</a:t>
            </a:r>
            <a:r>
              <a:rPr lang="en-GB" b="1">
                <a:solidFill>
                  <a:schemeClr val="dk1"/>
                </a:solidFill>
                <a:latin typeface="+mj-lt"/>
                <a:ea typeface="+mn-ea"/>
                <a:cs typeface="+mn-cs"/>
              </a:rPr>
              <a:t>edia made to be addictive?</a:t>
            </a:r>
          </a:p>
        </p:txBody>
      </p:sp>
      <p:pic>
        <p:nvPicPr>
          <p:cNvPr id="43" name="Picture 11">
            <a:extLst>
              <a:ext uri="{FF2B5EF4-FFF2-40B4-BE49-F238E27FC236}">
                <a16:creationId xmlns:a16="http://schemas.microsoft.com/office/drawing/2014/main" id="{B0A74B4D-9812-3A4C-B938-B6E323B4CCB4}"/>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54714" y="1997471"/>
            <a:ext cx="2482247" cy="104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Rounded Rectangle 46">
            <a:extLst>
              <a:ext uri="{FF2B5EF4-FFF2-40B4-BE49-F238E27FC236}">
                <a16:creationId xmlns:a16="http://schemas.microsoft.com/office/drawing/2014/main" id="{FB8A5CDE-1BAB-804C-9BCD-11A7E0AEE884}"/>
              </a:ext>
            </a:extLst>
          </p:cNvPr>
          <p:cNvSpPr/>
          <p:nvPr/>
        </p:nvSpPr>
        <p:spPr>
          <a:xfrm>
            <a:off x="7229399" y="2519599"/>
            <a:ext cx="909576" cy="254193"/>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solidFill>
                  <a:schemeClr val="bg1"/>
                </a:solidFill>
                <a:latin typeface="Comic Sans MS" panose="030F0902030302020204" pitchFamily="66" charset="0"/>
              </a:rPr>
              <a:t>3 Minutes</a:t>
            </a:r>
          </a:p>
        </p:txBody>
      </p:sp>
    </p:spTree>
    <p:extLst>
      <p:ext uri="{BB962C8B-B14F-4D97-AF65-F5344CB8AC3E}">
        <p14:creationId xmlns:p14="http://schemas.microsoft.com/office/powerpoint/2010/main" val="12466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Quentin Not Quizzing WITH LEGS.png">
            <a:extLst>
              <a:ext uri="{FF2B5EF4-FFF2-40B4-BE49-F238E27FC236}">
                <a16:creationId xmlns:a16="http://schemas.microsoft.com/office/drawing/2014/main" id="{09D6F224-2DA6-C240-B2D7-7FC2925ADB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902" y="925303"/>
            <a:ext cx="1618318" cy="6236147"/>
          </a:xfrm>
          <a:prstGeom prst="rect">
            <a:avLst/>
          </a:prstGeom>
        </p:spPr>
      </p:pic>
      <p:sp>
        <p:nvSpPr>
          <p:cNvPr id="35" name="Rectangular Callout 34">
            <a:extLst>
              <a:ext uri="{FF2B5EF4-FFF2-40B4-BE49-F238E27FC236}">
                <a16:creationId xmlns:a16="http://schemas.microsoft.com/office/drawing/2014/main" id="{1998FC1F-B789-D64E-86FF-E4EA84AAC9BA}"/>
              </a:ext>
            </a:extLst>
          </p:cNvPr>
          <p:cNvSpPr/>
          <p:nvPr/>
        </p:nvSpPr>
        <p:spPr>
          <a:xfrm>
            <a:off x="1740530" y="1199306"/>
            <a:ext cx="4452460" cy="2859487"/>
          </a:xfrm>
          <a:prstGeom prst="wedgeRectCallout">
            <a:avLst>
              <a:gd name="adj1" fmla="val -66273"/>
              <a:gd name="adj2" fmla="val -19364"/>
            </a:avLst>
          </a:prstGeom>
          <a:solidFill>
            <a:srgbClr val="8BFF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18FB7B4-AA4A-5941-AFB3-18DE3824B273}"/>
              </a:ext>
            </a:extLst>
          </p:cNvPr>
          <p:cNvSpPr/>
          <p:nvPr/>
        </p:nvSpPr>
        <p:spPr>
          <a:xfrm>
            <a:off x="1879153" y="1220160"/>
            <a:ext cx="4250172" cy="2308324"/>
          </a:xfrm>
          <a:prstGeom prst="rect">
            <a:avLst/>
          </a:prstGeom>
        </p:spPr>
        <p:txBody>
          <a:bodyPr wrap="square">
            <a:spAutoFit/>
          </a:bodyPr>
          <a:lstStyle/>
          <a:p>
            <a:r>
              <a:rPr lang="en-GB" sz="3600" b="1">
                <a:solidFill>
                  <a:srgbClr val="212529"/>
                </a:solidFill>
                <a:latin typeface="open sans"/>
              </a:rPr>
              <a:t>“The age limits for using social media sites should increase from 13 to 16”</a:t>
            </a:r>
            <a:endParaRPr lang="en-US" sz="3600" b="1"/>
          </a:p>
        </p:txBody>
      </p:sp>
      <p:sp>
        <p:nvSpPr>
          <p:cNvPr id="36" name="Rectangle 35">
            <a:extLst>
              <a:ext uri="{FF2B5EF4-FFF2-40B4-BE49-F238E27FC236}">
                <a16:creationId xmlns:a16="http://schemas.microsoft.com/office/drawing/2014/main" id="{38B34B4D-622C-AB4D-9ED0-3034DB2E06AF}"/>
              </a:ext>
            </a:extLst>
          </p:cNvPr>
          <p:cNvSpPr/>
          <p:nvPr/>
        </p:nvSpPr>
        <p:spPr>
          <a:xfrm>
            <a:off x="203615" y="4817353"/>
            <a:ext cx="8751275" cy="1839411"/>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endParaRPr lang="en-GB" sz="3600" b="1">
              <a:ln w="10541" cmpd="sng">
                <a:solidFill>
                  <a:schemeClr val="tx1"/>
                </a:solidFill>
                <a:prstDash val="solid"/>
              </a:ln>
              <a:solidFill>
                <a:srgbClr val="7F0757"/>
              </a:solidFill>
            </a:endParaRPr>
          </a:p>
        </p:txBody>
      </p:sp>
      <p:pic>
        <p:nvPicPr>
          <p:cNvPr id="3" name="Graphic 2" descr="Add">
            <a:extLst>
              <a:ext uri="{FF2B5EF4-FFF2-40B4-BE49-F238E27FC236}">
                <a16:creationId xmlns:a16="http://schemas.microsoft.com/office/drawing/2014/main" id="{4AF381FB-8EE3-F247-AEF9-A50D409F228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41804" y="5074369"/>
            <a:ext cx="844414" cy="844414"/>
          </a:xfrm>
          <a:prstGeom prst="rect">
            <a:avLst/>
          </a:prstGeom>
        </p:spPr>
      </p:pic>
      <p:sp>
        <p:nvSpPr>
          <p:cNvPr id="6" name="TextBox 5">
            <a:extLst>
              <a:ext uri="{FF2B5EF4-FFF2-40B4-BE49-F238E27FC236}">
                <a16:creationId xmlns:a16="http://schemas.microsoft.com/office/drawing/2014/main" id="{43F983B1-7CBA-4740-81D4-143185BE633E}"/>
              </a:ext>
            </a:extLst>
          </p:cNvPr>
          <p:cNvSpPr txBox="1"/>
          <p:nvPr/>
        </p:nvSpPr>
        <p:spPr>
          <a:xfrm>
            <a:off x="6102642" y="4817353"/>
            <a:ext cx="540327" cy="1323439"/>
          </a:xfrm>
          <a:prstGeom prst="rect">
            <a:avLst/>
          </a:prstGeom>
          <a:noFill/>
        </p:spPr>
        <p:txBody>
          <a:bodyPr wrap="square" rtlCol="0">
            <a:spAutoFit/>
          </a:bodyPr>
          <a:lstStyle/>
          <a:p>
            <a:r>
              <a:rPr lang="en-GB" sz="8000">
                <a:latin typeface="Lato Heavy" panose="020F0502020204030203" pitchFamily="34" charset="0"/>
                <a:ea typeface="Lato Heavy" panose="020F0502020204030203" pitchFamily="34" charset="0"/>
                <a:cs typeface="Lato Heavy" panose="020F0502020204030203" pitchFamily="34" charset="0"/>
              </a:rPr>
              <a:t>?</a:t>
            </a:r>
          </a:p>
        </p:txBody>
      </p:sp>
      <p:sp>
        <p:nvSpPr>
          <p:cNvPr id="8" name="TextBox 7">
            <a:extLst>
              <a:ext uri="{FF2B5EF4-FFF2-40B4-BE49-F238E27FC236}">
                <a16:creationId xmlns:a16="http://schemas.microsoft.com/office/drawing/2014/main" id="{85558760-F185-984C-99AE-8C06BA255FFF}"/>
              </a:ext>
            </a:extLst>
          </p:cNvPr>
          <p:cNvSpPr txBox="1"/>
          <p:nvPr/>
        </p:nvSpPr>
        <p:spPr>
          <a:xfrm>
            <a:off x="2089649" y="6005761"/>
            <a:ext cx="1548425" cy="446276"/>
          </a:xfrm>
          <a:prstGeom prst="rect">
            <a:avLst/>
          </a:prstGeom>
          <a:noFill/>
        </p:spPr>
        <p:txBody>
          <a:bodyPr wrap="square" rtlCol="0">
            <a:spAutoFit/>
          </a:bodyPr>
          <a:lstStyle/>
          <a:p>
            <a:pPr algn="ctr"/>
            <a:r>
              <a:rPr lang="en-GB" sz="2300">
                <a:latin typeface="Lato Heavy" panose="020F0502020204030203" pitchFamily="34" charset="0"/>
                <a:ea typeface="Lato Heavy" panose="020F0502020204030203" pitchFamily="34" charset="0"/>
                <a:cs typeface="Lato Heavy" panose="020F0502020204030203" pitchFamily="34" charset="0"/>
              </a:rPr>
              <a:t>Disagree</a:t>
            </a:r>
          </a:p>
        </p:txBody>
      </p:sp>
      <p:sp>
        <p:nvSpPr>
          <p:cNvPr id="9" name="TextBox 8">
            <a:extLst>
              <a:ext uri="{FF2B5EF4-FFF2-40B4-BE49-F238E27FC236}">
                <a16:creationId xmlns:a16="http://schemas.microsoft.com/office/drawing/2014/main" id="{7F7E85B7-56F1-FD4D-B3A3-642537F57636}"/>
              </a:ext>
            </a:extLst>
          </p:cNvPr>
          <p:cNvSpPr txBox="1"/>
          <p:nvPr/>
        </p:nvSpPr>
        <p:spPr>
          <a:xfrm>
            <a:off x="3889799" y="6080432"/>
            <a:ext cx="1548425" cy="446276"/>
          </a:xfrm>
          <a:prstGeom prst="rect">
            <a:avLst/>
          </a:prstGeom>
          <a:noFill/>
        </p:spPr>
        <p:txBody>
          <a:bodyPr wrap="square" rtlCol="0">
            <a:spAutoFit/>
          </a:bodyPr>
          <a:lstStyle/>
          <a:p>
            <a:pPr algn="ctr"/>
            <a:r>
              <a:rPr lang="en-GB" sz="2300">
                <a:latin typeface="Lato Heavy" panose="020F0502020204030203" pitchFamily="34" charset="0"/>
                <a:ea typeface="Lato Heavy" panose="020F0502020204030203" pitchFamily="34" charset="0"/>
                <a:cs typeface="Lato Heavy" panose="020F0502020204030203" pitchFamily="34" charset="0"/>
              </a:rPr>
              <a:t>Develop</a:t>
            </a:r>
          </a:p>
        </p:txBody>
      </p:sp>
      <p:sp>
        <p:nvSpPr>
          <p:cNvPr id="10" name="TextBox 9">
            <a:extLst>
              <a:ext uri="{FF2B5EF4-FFF2-40B4-BE49-F238E27FC236}">
                <a16:creationId xmlns:a16="http://schemas.microsoft.com/office/drawing/2014/main" id="{AAD63B18-FA59-954C-AEF3-A23661DE4197}"/>
              </a:ext>
            </a:extLst>
          </p:cNvPr>
          <p:cNvSpPr txBox="1"/>
          <p:nvPr/>
        </p:nvSpPr>
        <p:spPr>
          <a:xfrm>
            <a:off x="5598593" y="6046944"/>
            <a:ext cx="1548425" cy="446276"/>
          </a:xfrm>
          <a:prstGeom prst="rect">
            <a:avLst/>
          </a:prstGeom>
          <a:noFill/>
        </p:spPr>
        <p:txBody>
          <a:bodyPr wrap="square" rtlCol="0">
            <a:spAutoFit/>
          </a:bodyPr>
          <a:lstStyle/>
          <a:p>
            <a:pPr algn="ctr"/>
            <a:r>
              <a:rPr lang="en-GB" sz="2300">
                <a:latin typeface="Lato Heavy" panose="020F0502020204030203" pitchFamily="34" charset="0"/>
                <a:ea typeface="Lato Heavy" panose="020F0502020204030203" pitchFamily="34" charset="0"/>
                <a:cs typeface="Lato Heavy" panose="020F0502020204030203" pitchFamily="34" charset="0"/>
              </a:rPr>
              <a:t>Challenge</a:t>
            </a:r>
          </a:p>
        </p:txBody>
      </p:sp>
      <p:sp>
        <p:nvSpPr>
          <p:cNvPr id="12" name="TextBox 11">
            <a:extLst>
              <a:ext uri="{FF2B5EF4-FFF2-40B4-BE49-F238E27FC236}">
                <a16:creationId xmlns:a16="http://schemas.microsoft.com/office/drawing/2014/main" id="{6CAEFC0D-15D8-494E-8F7C-56DCC2021C68}"/>
              </a:ext>
            </a:extLst>
          </p:cNvPr>
          <p:cNvSpPr txBox="1"/>
          <p:nvPr/>
        </p:nvSpPr>
        <p:spPr>
          <a:xfrm>
            <a:off x="7041013" y="5976791"/>
            <a:ext cx="1828800" cy="574132"/>
          </a:xfrm>
          <a:prstGeom prst="rect">
            <a:avLst/>
          </a:prstGeom>
          <a:noFill/>
        </p:spPr>
        <p:txBody>
          <a:bodyPr wrap="square" rtlCol="0">
            <a:spAutoFit/>
          </a:bodyPr>
          <a:lstStyle/>
          <a:p>
            <a:pPr algn="ctr">
              <a:lnSpc>
                <a:spcPts val="1760"/>
              </a:lnSpc>
            </a:pPr>
            <a:r>
              <a:rPr lang="en-GB" sz="2300">
                <a:latin typeface="Lato Heavy" panose="020F0502020204030203" pitchFamily="34" charset="0"/>
                <a:ea typeface="Lato Heavy" panose="020F0502020204030203" pitchFamily="34" charset="0"/>
                <a:cs typeface="Lato Heavy" panose="020F0502020204030203" pitchFamily="34" charset="0"/>
              </a:rPr>
              <a:t>Alternative</a:t>
            </a:r>
          </a:p>
          <a:p>
            <a:pPr algn="ctr">
              <a:lnSpc>
                <a:spcPts val="1760"/>
              </a:lnSpc>
            </a:pPr>
            <a:r>
              <a:rPr lang="en-GB" sz="2300">
                <a:latin typeface="Lato Heavy" panose="020F0502020204030203" pitchFamily="34" charset="0"/>
                <a:ea typeface="Lato Heavy" panose="020F0502020204030203" pitchFamily="34" charset="0"/>
                <a:cs typeface="Lato Heavy" panose="020F0502020204030203" pitchFamily="34" charset="0"/>
              </a:rPr>
              <a:t>Idea/option </a:t>
            </a:r>
          </a:p>
        </p:txBody>
      </p:sp>
      <p:grpSp>
        <p:nvGrpSpPr>
          <p:cNvPr id="2" name="Group 1">
            <a:extLst>
              <a:ext uri="{FF2B5EF4-FFF2-40B4-BE49-F238E27FC236}">
                <a16:creationId xmlns:a16="http://schemas.microsoft.com/office/drawing/2014/main" id="{94F886F3-2802-7F4A-8E0E-D5F9D920636A}"/>
              </a:ext>
            </a:extLst>
          </p:cNvPr>
          <p:cNvGrpSpPr/>
          <p:nvPr/>
        </p:nvGrpSpPr>
        <p:grpSpPr>
          <a:xfrm>
            <a:off x="439153" y="5008793"/>
            <a:ext cx="1440000" cy="1440000"/>
            <a:chOff x="-1925593" y="1809416"/>
            <a:chExt cx="1440000" cy="1440000"/>
          </a:xfrm>
        </p:grpSpPr>
        <p:pic>
          <p:nvPicPr>
            <p:cNvPr id="13" name="Picture 21" descr="C:\Users\Optic Group111\Desktop\Agree.png">
              <a:extLst>
                <a:ext uri="{FF2B5EF4-FFF2-40B4-BE49-F238E27FC236}">
                  <a16:creationId xmlns:a16="http://schemas.microsoft.com/office/drawing/2014/main" id="{A376776C-7EDC-8640-9F75-5B171BAE2B0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25593" y="1809416"/>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C3DEE4A-DCE9-2D4B-9CDB-489F5251927B}"/>
                </a:ext>
              </a:extLst>
            </p:cNvPr>
            <p:cNvSpPr txBox="1"/>
            <p:nvPr/>
          </p:nvSpPr>
          <p:spPr>
            <a:xfrm>
              <a:off x="-1908720" y="1896289"/>
              <a:ext cx="833900" cy="369332"/>
            </a:xfrm>
            <a:prstGeom prst="rect">
              <a:avLst/>
            </a:prstGeom>
            <a:noFill/>
          </p:spPr>
          <p:txBody>
            <a:bodyPr wrap="square" rtlCol="0">
              <a:spAutoFit/>
            </a:bodyPr>
            <a:lstStyle/>
            <a:p>
              <a:pPr algn="ctr"/>
              <a:r>
                <a:rPr lang="en-GB"/>
                <a:t>AGREE</a:t>
              </a:r>
            </a:p>
          </p:txBody>
        </p:sp>
      </p:grpSp>
      <p:grpSp>
        <p:nvGrpSpPr>
          <p:cNvPr id="16" name="Group 15">
            <a:extLst>
              <a:ext uri="{FF2B5EF4-FFF2-40B4-BE49-F238E27FC236}">
                <a16:creationId xmlns:a16="http://schemas.microsoft.com/office/drawing/2014/main" id="{7D4DB5E0-97F1-054E-A9A0-EF56F7BD915D}"/>
              </a:ext>
            </a:extLst>
          </p:cNvPr>
          <p:cNvGrpSpPr/>
          <p:nvPr/>
        </p:nvGrpSpPr>
        <p:grpSpPr>
          <a:xfrm>
            <a:off x="2039522" y="5008793"/>
            <a:ext cx="1570746" cy="1440000"/>
            <a:chOff x="-2039466" y="184750"/>
            <a:chExt cx="1570746" cy="1440000"/>
          </a:xfrm>
        </p:grpSpPr>
        <p:pic>
          <p:nvPicPr>
            <p:cNvPr id="11" name="Picture 2" descr="C:\Users\Optic Group111\Desktop\Disagree.png">
              <a:extLst>
                <a:ext uri="{FF2B5EF4-FFF2-40B4-BE49-F238E27FC236}">
                  <a16:creationId xmlns:a16="http://schemas.microsoft.com/office/drawing/2014/main" id="{20AC9639-BC7B-D749-B93F-79BCD422AF0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08720" y="18475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12FCDA1-9C0F-7B48-A1F5-F96B54903B9E}"/>
                </a:ext>
              </a:extLst>
            </p:cNvPr>
            <p:cNvSpPr txBox="1"/>
            <p:nvPr/>
          </p:nvSpPr>
          <p:spPr>
            <a:xfrm>
              <a:off x="-2039466" y="1253461"/>
              <a:ext cx="1517926" cy="369332"/>
            </a:xfrm>
            <a:prstGeom prst="rect">
              <a:avLst/>
            </a:prstGeom>
            <a:noFill/>
          </p:spPr>
          <p:txBody>
            <a:bodyPr wrap="square" rtlCol="0">
              <a:spAutoFit/>
            </a:bodyPr>
            <a:lstStyle/>
            <a:p>
              <a:pPr algn="ctr"/>
              <a:r>
                <a:rPr lang="en-GB"/>
                <a:t>DISAGREE</a:t>
              </a:r>
            </a:p>
          </p:txBody>
        </p:sp>
      </p:grpSp>
      <p:pic>
        <p:nvPicPr>
          <p:cNvPr id="21" name="Picture 20">
            <a:extLst>
              <a:ext uri="{FF2B5EF4-FFF2-40B4-BE49-F238E27FC236}">
                <a16:creationId xmlns:a16="http://schemas.microsoft.com/office/drawing/2014/main" id="{91D9BB00-4540-E94B-BDA8-02B6A9A46FDB}"/>
              </a:ext>
            </a:extLst>
          </p:cNvPr>
          <p:cNvPicPr>
            <a:picLocks noChangeAspect="1"/>
          </p:cNvPicPr>
          <p:nvPr/>
        </p:nvPicPr>
        <p:blipFill>
          <a:blip r:embed="rId8"/>
          <a:stretch>
            <a:fillRect/>
          </a:stretch>
        </p:blipFill>
        <p:spPr>
          <a:xfrm>
            <a:off x="3722784" y="4990267"/>
            <a:ext cx="1655787" cy="1559418"/>
          </a:xfrm>
          <a:prstGeom prst="rect">
            <a:avLst/>
          </a:prstGeom>
        </p:spPr>
      </p:pic>
      <p:pic>
        <p:nvPicPr>
          <p:cNvPr id="22" name="Picture 21">
            <a:extLst>
              <a:ext uri="{FF2B5EF4-FFF2-40B4-BE49-F238E27FC236}">
                <a16:creationId xmlns:a16="http://schemas.microsoft.com/office/drawing/2014/main" id="{EAC22484-5240-E64E-A6F3-597BA70D2CC1}"/>
              </a:ext>
            </a:extLst>
          </p:cNvPr>
          <p:cNvPicPr>
            <a:picLocks noChangeAspect="1"/>
          </p:cNvPicPr>
          <p:nvPr/>
        </p:nvPicPr>
        <p:blipFill>
          <a:blip r:embed="rId9"/>
          <a:stretch>
            <a:fillRect/>
          </a:stretch>
        </p:blipFill>
        <p:spPr>
          <a:xfrm>
            <a:off x="5445921" y="4990267"/>
            <a:ext cx="1655787" cy="1559418"/>
          </a:xfrm>
          <a:prstGeom prst="rect">
            <a:avLst/>
          </a:prstGeom>
        </p:spPr>
      </p:pic>
      <p:pic>
        <p:nvPicPr>
          <p:cNvPr id="23" name="Picture 22">
            <a:extLst>
              <a:ext uri="{FF2B5EF4-FFF2-40B4-BE49-F238E27FC236}">
                <a16:creationId xmlns:a16="http://schemas.microsoft.com/office/drawing/2014/main" id="{D9E157B5-FBF7-4E44-A5FE-CC852179D3C9}"/>
              </a:ext>
            </a:extLst>
          </p:cNvPr>
          <p:cNvPicPr>
            <a:picLocks noChangeAspect="1"/>
          </p:cNvPicPr>
          <p:nvPr/>
        </p:nvPicPr>
        <p:blipFill>
          <a:blip r:embed="rId9"/>
          <a:stretch>
            <a:fillRect/>
          </a:stretch>
        </p:blipFill>
        <p:spPr>
          <a:xfrm>
            <a:off x="7180522" y="4967290"/>
            <a:ext cx="1655787" cy="1559418"/>
          </a:xfrm>
          <a:prstGeom prst="rect">
            <a:avLst/>
          </a:prstGeom>
        </p:spPr>
      </p:pic>
      <p:sp>
        <p:nvSpPr>
          <p:cNvPr id="24" name="TextBox 23">
            <a:extLst>
              <a:ext uri="{FF2B5EF4-FFF2-40B4-BE49-F238E27FC236}">
                <a16:creationId xmlns:a16="http://schemas.microsoft.com/office/drawing/2014/main" id="{80A9523F-2D19-A349-9E90-BA7DC62A9C11}"/>
              </a:ext>
            </a:extLst>
          </p:cNvPr>
          <p:cNvSpPr txBox="1"/>
          <p:nvPr/>
        </p:nvSpPr>
        <p:spPr>
          <a:xfrm>
            <a:off x="4248091" y="5294406"/>
            <a:ext cx="1138177" cy="369332"/>
          </a:xfrm>
          <a:prstGeom prst="rect">
            <a:avLst/>
          </a:prstGeom>
          <a:noFill/>
        </p:spPr>
        <p:txBody>
          <a:bodyPr wrap="square" rtlCol="0">
            <a:spAutoFit/>
          </a:bodyPr>
          <a:lstStyle/>
          <a:p>
            <a:pPr algn="ctr"/>
            <a:r>
              <a:rPr lang="en-GB"/>
              <a:t>DEVELOP</a:t>
            </a:r>
          </a:p>
        </p:txBody>
      </p:sp>
      <p:sp>
        <p:nvSpPr>
          <p:cNvPr id="25" name="TextBox 24">
            <a:extLst>
              <a:ext uri="{FF2B5EF4-FFF2-40B4-BE49-F238E27FC236}">
                <a16:creationId xmlns:a16="http://schemas.microsoft.com/office/drawing/2014/main" id="{C5E4A75A-15D0-204F-A1CB-3EBF28C58682}"/>
              </a:ext>
            </a:extLst>
          </p:cNvPr>
          <p:cNvSpPr txBox="1"/>
          <p:nvPr/>
        </p:nvSpPr>
        <p:spPr>
          <a:xfrm>
            <a:off x="5576677" y="6062707"/>
            <a:ext cx="1388000" cy="369332"/>
          </a:xfrm>
          <a:prstGeom prst="rect">
            <a:avLst/>
          </a:prstGeom>
          <a:noFill/>
        </p:spPr>
        <p:txBody>
          <a:bodyPr wrap="square" rtlCol="0">
            <a:spAutoFit/>
          </a:bodyPr>
          <a:lstStyle/>
          <a:p>
            <a:pPr algn="ctr"/>
            <a:r>
              <a:rPr lang="en-GB"/>
              <a:t>CHALLENGE</a:t>
            </a:r>
          </a:p>
        </p:txBody>
      </p:sp>
      <p:sp>
        <p:nvSpPr>
          <p:cNvPr id="26" name="TextBox 25">
            <a:extLst>
              <a:ext uri="{FF2B5EF4-FFF2-40B4-BE49-F238E27FC236}">
                <a16:creationId xmlns:a16="http://schemas.microsoft.com/office/drawing/2014/main" id="{251318A3-5968-E643-A8C0-28287E9B2FC2}"/>
              </a:ext>
            </a:extLst>
          </p:cNvPr>
          <p:cNvSpPr txBox="1"/>
          <p:nvPr/>
        </p:nvSpPr>
        <p:spPr>
          <a:xfrm>
            <a:off x="7314415" y="5074369"/>
            <a:ext cx="1388000" cy="646331"/>
          </a:xfrm>
          <a:prstGeom prst="rect">
            <a:avLst/>
          </a:prstGeom>
          <a:noFill/>
        </p:spPr>
        <p:txBody>
          <a:bodyPr wrap="square" rtlCol="0">
            <a:spAutoFit/>
          </a:bodyPr>
          <a:lstStyle/>
          <a:p>
            <a:r>
              <a:rPr lang="en-GB"/>
              <a:t>ALTERNATE IDEA</a:t>
            </a:r>
          </a:p>
        </p:txBody>
      </p:sp>
      <p:pic>
        <p:nvPicPr>
          <p:cNvPr id="28" name="Picture 27">
            <a:extLst>
              <a:ext uri="{FF2B5EF4-FFF2-40B4-BE49-F238E27FC236}">
                <a16:creationId xmlns:a16="http://schemas.microsoft.com/office/drawing/2014/main" id="{AA1F2FFA-BEC4-8C4A-A7F9-ADD462FE67C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594919" y="5406873"/>
            <a:ext cx="1124248" cy="994421"/>
          </a:xfrm>
          <a:prstGeom prst="rect">
            <a:avLst/>
          </a:prstGeom>
        </p:spPr>
      </p:pic>
      <p:pic>
        <p:nvPicPr>
          <p:cNvPr id="30" name="Picture 29">
            <a:extLst>
              <a:ext uri="{FF2B5EF4-FFF2-40B4-BE49-F238E27FC236}">
                <a16:creationId xmlns:a16="http://schemas.microsoft.com/office/drawing/2014/main" id="{62A1DE5E-5810-7343-B151-A19D800996A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831075" y="5179187"/>
            <a:ext cx="907386" cy="902214"/>
          </a:xfrm>
          <a:prstGeom prst="rect">
            <a:avLst/>
          </a:prstGeom>
        </p:spPr>
      </p:pic>
      <p:pic>
        <p:nvPicPr>
          <p:cNvPr id="32" name="Picture 31">
            <a:extLst>
              <a:ext uri="{FF2B5EF4-FFF2-40B4-BE49-F238E27FC236}">
                <a16:creationId xmlns:a16="http://schemas.microsoft.com/office/drawing/2014/main" id="{86716A21-D368-5044-8E36-E8095BE10D4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962040" y="5162405"/>
            <a:ext cx="1059791" cy="1269633"/>
          </a:xfrm>
          <a:prstGeom prst="rect">
            <a:avLst/>
          </a:prstGeom>
        </p:spPr>
      </p:pic>
      <p:sp>
        <p:nvSpPr>
          <p:cNvPr id="33" name="Rectangle 32">
            <a:extLst>
              <a:ext uri="{FF2B5EF4-FFF2-40B4-BE49-F238E27FC236}">
                <a16:creationId xmlns:a16="http://schemas.microsoft.com/office/drawing/2014/main" id="{484EBACB-B9E9-9446-96B6-4E37B86E8BEE}"/>
              </a:ext>
            </a:extLst>
          </p:cNvPr>
          <p:cNvSpPr/>
          <p:nvPr/>
        </p:nvSpPr>
        <p:spPr>
          <a:xfrm>
            <a:off x="187110" y="213709"/>
            <a:ext cx="7813890" cy="786414"/>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3600" b="1">
                <a:ln w="10541" cmpd="sng">
                  <a:solidFill>
                    <a:schemeClr val="tx1"/>
                  </a:solidFill>
                  <a:prstDash val="solid"/>
                </a:ln>
                <a:solidFill>
                  <a:srgbClr val="FF0000"/>
                </a:solidFill>
              </a:rPr>
              <a:t>    WHAT DO YOU THINK?</a:t>
            </a:r>
            <a:endParaRPr lang="en-GB" sz="3600" b="1">
              <a:ln w="10541" cmpd="sng">
                <a:solidFill>
                  <a:schemeClr val="tx1"/>
                </a:solidFill>
                <a:prstDash val="solid"/>
              </a:ln>
              <a:solidFill>
                <a:srgbClr val="7F0757"/>
              </a:solidFill>
            </a:endParaRPr>
          </a:p>
        </p:txBody>
      </p:sp>
      <p:pic>
        <p:nvPicPr>
          <p:cNvPr id="34" name="Picture 8">
            <a:extLst>
              <a:ext uri="{FF2B5EF4-FFF2-40B4-BE49-F238E27FC236}">
                <a16:creationId xmlns:a16="http://schemas.microsoft.com/office/drawing/2014/main" id="{2EB6AA15-3477-1940-9553-98CABBFE4DD9}"/>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97317" y="326086"/>
            <a:ext cx="1706268" cy="51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37">
            <a:extLst>
              <a:ext uri="{FF2B5EF4-FFF2-40B4-BE49-F238E27FC236}">
                <a16:creationId xmlns:a16="http://schemas.microsoft.com/office/drawing/2014/main" id="{1AA44CAE-D121-8344-AE93-E78171AB48B8}"/>
              </a:ext>
            </a:extLst>
          </p:cNvPr>
          <p:cNvSpPr/>
          <p:nvPr/>
        </p:nvSpPr>
        <p:spPr>
          <a:xfrm>
            <a:off x="6424895" y="1089907"/>
            <a:ext cx="2475822" cy="3518902"/>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tx1"/>
                </a:solidFill>
              </a:rPr>
              <a:t>Talking points</a:t>
            </a:r>
          </a:p>
          <a:p>
            <a:r>
              <a:rPr lang="en-US" sz="1400">
                <a:solidFill>
                  <a:schemeClr val="tx1"/>
                </a:solidFill>
              </a:rPr>
              <a:t>I think that …</a:t>
            </a:r>
          </a:p>
          <a:p>
            <a:r>
              <a:rPr lang="en-US" sz="1400">
                <a:solidFill>
                  <a:schemeClr val="tx1"/>
                </a:solidFill>
              </a:rPr>
              <a:t>I don’t think… is right because…</a:t>
            </a:r>
          </a:p>
          <a:p>
            <a:r>
              <a:rPr lang="en-US" sz="1400">
                <a:solidFill>
                  <a:schemeClr val="tx1"/>
                </a:solidFill>
              </a:rPr>
              <a:t>My opinion is…</a:t>
            </a:r>
          </a:p>
          <a:p>
            <a:r>
              <a:rPr lang="en-US" sz="1400">
                <a:solidFill>
                  <a:schemeClr val="tx1"/>
                </a:solidFill>
              </a:rPr>
              <a:t>I would argue the same because…</a:t>
            </a:r>
          </a:p>
          <a:p>
            <a:r>
              <a:rPr lang="en-US" sz="1400">
                <a:solidFill>
                  <a:schemeClr val="tx1"/>
                </a:solidFill>
              </a:rPr>
              <a:t>I disagree with… because</a:t>
            </a:r>
          </a:p>
          <a:p>
            <a:r>
              <a:rPr lang="en-US" sz="1400">
                <a:solidFill>
                  <a:schemeClr val="tx1"/>
                </a:solidFill>
              </a:rPr>
              <a:t>Building on what ….</a:t>
            </a:r>
          </a:p>
          <a:p>
            <a:r>
              <a:rPr lang="en-US" sz="1400">
                <a:solidFill>
                  <a:schemeClr val="tx1"/>
                </a:solidFill>
              </a:rPr>
              <a:t>An alternate way of looking at this is…</a:t>
            </a:r>
          </a:p>
          <a:p>
            <a:r>
              <a:rPr lang="en-US" sz="1400">
                <a:solidFill>
                  <a:schemeClr val="tx1"/>
                </a:solidFill>
              </a:rPr>
              <a:t>I sort of agree, however….</a:t>
            </a:r>
          </a:p>
          <a:p>
            <a:r>
              <a:rPr lang="en-US" sz="1400">
                <a:solidFill>
                  <a:schemeClr val="tx1"/>
                </a:solidFill>
              </a:rPr>
              <a:t>In my view…</a:t>
            </a:r>
          </a:p>
          <a:p>
            <a:r>
              <a:rPr lang="en-US" sz="1400">
                <a:solidFill>
                  <a:schemeClr val="tx1"/>
                </a:solidFill>
              </a:rPr>
              <a:t>I would challenge what… said because …</a:t>
            </a:r>
          </a:p>
        </p:txBody>
      </p:sp>
      <p:pic>
        <p:nvPicPr>
          <p:cNvPr id="31" name="Picture 5" descr="C:\Users\Optic Group111\Desktop\CORE THEME 6.png">
            <a:extLst>
              <a:ext uri="{FF2B5EF4-FFF2-40B4-BE49-F238E27FC236}">
                <a16:creationId xmlns:a16="http://schemas.microsoft.com/office/drawing/2014/main" id="{2A540C94-1B0B-1A40-846C-D6EC42980174}"/>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103634" y="193909"/>
            <a:ext cx="821029" cy="82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4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A36F5-5F6F-234A-ACBA-BA98D2AC2101}"/>
              </a:ext>
            </a:extLst>
          </p:cNvPr>
          <p:cNvSpPr/>
          <p:nvPr/>
        </p:nvSpPr>
        <p:spPr>
          <a:xfrm>
            <a:off x="327089" y="200528"/>
            <a:ext cx="8941778" cy="523220"/>
          </a:xfrm>
          <a:prstGeom prst="rect">
            <a:avLst/>
          </a:prstGeom>
        </p:spPr>
        <p:txBody>
          <a:bodyPr wrap="square">
            <a:spAutoFit/>
          </a:bodyPr>
          <a:lstStyle/>
          <a:p>
            <a:r>
              <a:rPr lang="en-GB" sz="1400" b="1" i="1">
                <a:latin typeface="H5PDroidSans"/>
              </a:rPr>
              <a:t>Source: A Report Published in May by the Royal Society who Published a report on Social media and Young Peoples Health</a:t>
            </a:r>
            <a:endParaRPr lang="en-US" sz="1400" b="1" i="1"/>
          </a:p>
        </p:txBody>
      </p:sp>
      <p:sp>
        <p:nvSpPr>
          <p:cNvPr id="3" name="Rounded Rectangle 2">
            <a:extLst>
              <a:ext uri="{FF2B5EF4-FFF2-40B4-BE49-F238E27FC236}">
                <a16:creationId xmlns:a16="http://schemas.microsoft.com/office/drawing/2014/main" id="{89EFC9EC-D7DB-054E-97B7-BF25030508A3}"/>
              </a:ext>
            </a:extLst>
          </p:cNvPr>
          <p:cNvSpPr/>
          <p:nvPr/>
        </p:nvSpPr>
        <p:spPr>
          <a:xfrm>
            <a:off x="391257" y="755832"/>
            <a:ext cx="6699354" cy="4842863"/>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itchFamily="2" charset="2"/>
              <a:buChar char="ü"/>
              <a:defRPr/>
            </a:pPr>
            <a:r>
              <a:rPr lang="en-US" b="1">
                <a:solidFill>
                  <a:schemeClr val="tx1"/>
                </a:solidFill>
              </a:rPr>
              <a:t>Social media is more addictive than cigarettes and alcohol – FOMO (Fear of missing out)</a:t>
            </a:r>
          </a:p>
          <a:p>
            <a:pPr marL="342900" indent="-342900">
              <a:buFont typeface="Wingdings" pitchFamily="2" charset="2"/>
              <a:buChar char="ü"/>
              <a:defRPr/>
            </a:pPr>
            <a:r>
              <a:rPr lang="en-US" b="1">
                <a:solidFill>
                  <a:schemeClr val="tx1"/>
                </a:solidFill>
              </a:rPr>
              <a:t>With females in particular an increase in social media use increases and heightens concerns about their own body image </a:t>
            </a:r>
          </a:p>
          <a:p>
            <a:pPr marL="342900" indent="-342900">
              <a:buFont typeface="Wingdings" pitchFamily="2" charset="2"/>
              <a:buChar char="ü"/>
              <a:defRPr/>
            </a:pPr>
            <a:r>
              <a:rPr lang="en-US" b="1">
                <a:solidFill>
                  <a:schemeClr val="tx1"/>
                </a:solidFill>
              </a:rPr>
              <a:t>Increased social media use has a significant link with poor sleep quality and this links with mental health issues </a:t>
            </a:r>
          </a:p>
          <a:p>
            <a:pPr marL="342900" indent="-342900">
              <a:buFont typeface="Wingdings" pitchFamily="2" charset="2"/>
              <a:buChar char="ü"/>
              <a:defRPr/>
            </a:pPr>
            <a:r>
              <a:rPr lang="en-US" b="1">
                <a:solidFill>
                  <a:schemeClr val="tx1"/>
                </a:solidFill>
              </a:rPr>
              <a:t>80% of Social media users feel more anxious after using Social media (2+ Hours a day)</a:t>
            </a:r>
          </a:p>
          <a:p>
            <a:pPr marL="342900" indent="-342900">
              <a:buFont typeface="Wingdings" pitchFamily="2" charset="2"/>
              <a:buChar char="ü"/>
              <a:defRPr/>
            </a:pPr>
            <a:r>
              <a:rPr lang="en-US" b="1">
                <a:solidFill>
                  <a:schemeClr val="tx1"/>
                </a:solidFill>
              </a:rPr>
              <a:t>70% of users have experienced some form of cyber bullying of which 36% experienced it on a high-frequency basis </a:t>
            </a:r>
          </a:p>
          <a:p>
            <a:pPr marL="342900" indent="-342900">
              <a:buFont typeface="Wingdings" pitchFamily="2" charset="2"/>
              <a:buChar char="ü"/>
              <a:defRPr/>
            </a:pPr>
            <a:r>
              <a:rPr lang="en-US" b="1">
                <a:solidFill>
                  <a:schemeClr val="tx1"/>
                </a:solidFill>
              </a:rPr>
              <a:t>57% of 16 to 25 year-olds say that social media creates an “overwhelming pressure to succeed”</a:t>
            </a:r>
          </a:p>
          <a:p>
            <a:pPr marL="342900" indent="-342900">
              <a:buFont typeface="Wingdings" pitchFamily="2" charset="2"/>
              <a:buChar char="ü"/>
              <a:defRPr/>
            </a:pPr>
            <a:r>
              <a:rPr lang="en-US" b="1">
                <a:solidFill>
                  <a:schemeClr val="tx1"/>
                </a:solidFill>
              </a:rPr>
              <a:t>46% think that comparing their lives to others on social media makes them feel “inadequate”</a:t>
            </a:r>
          </a:p>
          <a:p>
            <a:pPr marL="342900" indent="-342900">
              <a:buFont typeface="Wingdings" pitchFamily="2" charset="2"/>
              <a:buChar char="ü"/>
              <a:defRPr/>
            </a:pPr>
            <a:r>
              <a:rPr lang="en-US" b="1">
                <a:solidFill>
                  <a:schemeClr val="tx1"/>
                </a:solidFill>
              </a:rPr>
              <a:t>48% say they feel “more anxious about their future when seeing the lives of their friends online”</a:t>
            </a:r>
          </a:p>
        </p:txBody>
      </p:sp>
      <p:sp>
        <p:nvSpPr>
          <p:cNvPr id="4" name="Rounded Rectangle 3">
            <a:extLst>
              <a:ext uri="{FF2B5EF4-FFF2-40B4-BE49-F238E27FC236}">
                <a16:creationId xmlns:a16="http://schemas.microsoft.com/office/drawing/2014/main" id="{F277B5F4-C2A9-9B43-BAB7-04E35870A72E}"/>
              </a:ext>
            </a:extLst>
          </p:cNvPr>
          <p:cNvSpPr/>
          <p:nvPr/>
        </p:nvSpPr>
        <p:spPr>
          <a:xfrm>
            <a:off x="1122948" y="5775158"/>
            <a:ext cx="6699354" cy="778665"/>
          </a:xfrm>
          <a:prstGeom prst="roundRect">
            <a:avLst/>
          </a:prstGeom>
          <a:solidFill>
            <a:srgbClr val="FFFF00"/>
          </a:solidFill>
          <a:ln w="38100">
            <a:solidFill>
              <a:srgbClr val="FCB0A3"/>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a:solidFill>
                  <a:schemeClr val="tx1"/>
                </a:solidFill>
              </a:rPr>
              <a:t>Does anything concern you about this reports findings?</a:t>
            </a:r>
          </a:p>
          <a:p>
            <a:r>
              <a:rPr lang="en-US" sz="1600">
                <a:solidFill>
                  <a:schemeClr val="tx1"/>
                </a:solidFill>
              </a:rPr>
              <a:t>Do you believe all of the findings?</a:t>
            </a:r>
          </a:p>
          <a:p>
            <a:r>
              <a:rPr lang="en-US" sz="1600">
                <a:solidFill>
                  <a:schemeClr val="tx1"/>
                </a:solidFill>
              </a:rPr>
              <a:t>What should be done to tackle some of the issues found in this report?</a:t>
            </a:r>
          </a:p>
        </p:txBody>
      </p:sp>
      <p:pic>
        <p:nvPicPr>
          <p:cNvPr id="5" name="Picture 15" descr="C:\Users\Optic Group111\Desktop\Challenge.png">
            <a:extLst>
              <a:ext uri="{FF2B5EF4-FFF2-40B4-BE49-F238E27FC236}">
                <a16:creationId xmlns:a16="http://schemas.microsoft.com/office/drawing/2014/main" id="{BA89D59D-7BED-3A4C-AA0C-C35893AC71E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3588" y="5754841"/>
            <a:ext cx="798316" cy="7983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01FC1A-0FC3-6E41-9643-D92C5B0C74B8}"/>
              </a:ext>
            </a:extLst>
          </p:cNvPr>
          <p:cNvSpPr txBox="1"/>
          <p:nvPr/>
        </p:nvSpPr>
        <p:spPr>
          <a:xfrm>
            <a:off x="0" y="6537115"/>
            <a:ext cx="1501653" cy="255070"/>
          </a:xfrm>
          <a:prstGeom prst="rect">
            <a:avLst/>
          </a:prstGeom>
          <a:noFill/>
        </p:spPr>
        <p:txBody>
          <a:bodyPr wrap="square" rtlCol="0">
            <a:spAutoFit/>
          </a:bodyPr>
          <a:lstStyle/>
          <a:p>
            <a:pPr algn="ctr">
              <a:lnSpc>
                <a:spcPts val="1180"/>
              </a:lnSpc>
            </a:pPr>
            <a:r>
              <a:rPr lang="en-GB" sz="1400"/>
              <a:t>Problem  solving</a:t>
            </a:r>
          </a:p>
        </p:txBody>
      </p:sp>
      <p:pic>
        <p:nvPicPr>
          <p:cNvPr id="8" name="Picture 7">
            <a:extLst>
              <a:ext uri="{FF2B5EF4-FFF2-40B4-BE49-F238E27FC236}">
                <a16:creationId xmlns:a16="http://schemas.microsoft.com/office/drawing/2014/main" id="{870AC2F4-3EF2-FE46-8450-B00D995A7DA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48507" y="4214430"/>
            <a:ext cx="2200383" cy="1462338"/>
          </a:xfrm>
          <a:prstGeom prst="rect">
            <a:avLst/>
          </a:prstGeom>
        </p:spPr>
      </p:pic>
      <p:pic>
        <p:nvPicPr>
          <p:cNvPr id="12" name="Picture 11">
            <a:extLst>
              <a:ext uri="{FF2B5EF4-FFF2-40B4-BE49-F238E27FC236}">
                <a16:creationId xmlns:a16="http://schemas.microsoft.com/office/drawing/2014/main" id="{D15D7206-68D8-4D44-B518-5DE9A8D8B75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40940" y="787916"/>
            <a:ext cx="2015516" cy="1340756"/>
          </a:xfrm>
          <a:prstGeom prst="rect">
            <a:avLst/>
          </a:prstGeom>
        </p:spPr>
      </p:pic>
    </p:spTree>
    <p:extLst>
      <p:ext uri="{BB962C8B-B14F-4D97-AF65-F5344CB8AC3E}">
        <p14:creationId xmlns:p14="http://schemas.microsoft.com/office/powerpoint/2010/main" val="348136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0DCE5F-406C-9F4F-A5CC-54BDB837517A}"/>
              </a:ext>
            </a:extLst>
          </p:cNvPr>
          <p:cNvSpPr>
            <a:spLocks noChangeArrowheads="1"/>
          </p:cNvSpPr>
          <p:nvPr/>
        </p:nvSpPr>
        <p:spPr bwMode="auto">
          <a:xfrm>
            <a:off x="300005" y="4538756"/>
            <a:ext cx="4779908" cy="202661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endParaRPr lang="en-GB" b="1">
              <a:solidFill>
                <a:schemeClr val="dk1"/>
              </a:solidFill>
              <a:latin typeface="+mj-lt"/>
              <a:ea typeface="+mn-ea"/>
              <a:cs typeface="+mn-cs"/>
            </a:endParaRPr>
          </a:p>
        </p:txBody>
      </p:sp>
      <p:pic>
        <p:nvPicPr>
          <p:cNvPr id="3" name="Picture 13" descr="C:\Users\Optic Group111\Desktop\Play Video.png">
            <a:hlinkClick r:id="rId3"/>
            <a:extLst>
              <a:ext uri="{FF2B5EF4-FFF2-40B4-BE49-F238E27FC236}">
                <a16:creationId xmlns:a16="http://schemas.microsoft.com/office/drawing/2014/main" id="{51ABC7AF-CCCF-EC4C-8846-3406DBE273B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9276" y="4836425"/>
            <a:ext cx="1650960" cy="1650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A9B2D3-033A-0F48-BE9F-5A1B2B53B19C}"/>
              </a:ext>
            </a:extLst>
          </p:cNvPr>
          <p:cNvSpPr txBox="1"/>
          <p:nvPr/>
        </p:nvSpPr>
        <p:spPr>
          <a:xfrm>
            <a:off x="479276" y="6179608"/>
            <a:ext cx="1517926" cy="307777"/>
          </a:xfrm>
          <a:prstGeom prst="rect">
            <a:avLst/>
          </a:prstGeom>
          <a:noFill/>
        </p:spPr>
        <p:txBody>
          <a:bodyPr wrap="square" rtlCol="0">
            <a:spAutoFit/>
          </a:bodyPr>
          <a:lstStyle/>
          <a:p>
            <a:pPr algn="ctr"/>
            <a:r>
              <a:rPr lang="en-GB" sz="1400"/>
              <a:t>Play video</a:t>
            </a:r>
          </a:p>
        </p:txBody>
      </p:sp>
      <p:sp>
        <p:nvSpPr>
          <p:cNvPr id="5" name="Rectangle 4">
            <a:extLst>
              <a:ext uri="{FF2B5EF4-FFF2-40B4-BE49-F238E27FC236}">
                <a16:creationId xmlns:a16="http://schemas.microsoft.com/office/drawing/2014/main" id="{D55063B1-EC8F-824E-A1D7-94EC87A5F7C7}"/>
              </a:ext>
            </a:extLst>
          </p:cNvPr>
          <p:cNvSpPr>
            <a:spLocks noChangeArrowheads="1"/>
          </p:cNvSpPr>
          <p:nvPr/>
        </p:nvSpPr>
        <p:spPr bwMode="auto">
          <a:xfrm>
            <a:off x="2255194" y="5795159"/>
            <a:ext cx="2763882"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1600" b="1">
                <a:solidFill>
                  <a:schemeClr val="dk1"/>
                </a:solidFill>
                <a:latin typeface="+mj-lt"/>
              </a:rPr>
              <a:t>Is Social Media hurting your mental health – TEDX Talk </a:t>
            </a:r>
            <a:endParaRPr lang="en-GB" sz="1600" b="1">
              <a:solidFill>
                <a:schemeClr val="dk1"/>
              </a:solidFill>
              <a:latin typeface="+mj-lt"/>
              <a:ea typeface="+mn-ea"/>
              <a:cs typeface="+mn-cs"/>
            </a:endParaRPr>
          </a:p>
        </p:txBody>
      </p:sp>
      <p:pic>
        <p:nvPicPr>
          <p:cNvPr id="6" name="Picture 11">
            <a:extLst>
              <a:ext uri="{FF2B5EF4-FFF2-40B4-BE49-F238E27FC236}">
                <a16:creationId xmlns:a16="http://schemas.microsoft.com/office/drawing/2014/main" id="{E40F089D-05FA-D84C-88F7-E830CBB7B48C}"/>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58453" y="4647460"/>
            <a:ext cx="2482247" cy="104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17">
            <a:extLst>
              <a:ext uri="{FF2B5EF4-FFF2-40B4-BE49-F238E27FC236}">
                <a16:creationId xmlns:a16="http://schemas.microsoft.com/office/drawing/2014/main" id="{4D565556-1A62-CE4E-B185-141D1174897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2549" y="4980814"/>
            <a:ext cx="626527" cy="754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a:extLst>
              <a:ext uri="{FF2B5EF4-FFF2-40B4-BE49-F238E27FC236}">
                <a16:creationId xmlns:a16="http://schemas.microsoft.com/office/drawing/2014/main" id="{28C07576-1A24-244B-A02F-E1D8F7EEEE74}"/>
              </a:ext>
            </a:extLst>
          </p:cNvPr>
          <p:cNvSpPr/>
          <p:nvPr/>
        </p:nvSpPr>
        <p:spPr>
          <a:xfrm>
            <a:off x="3844056" y="5438274"/>
            <a:ext cx="1175019" cy="276365"/>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solidFill>
                  <a:schemeClr val="bg1"/>
                </a:solidFill>
                <a:latin typeface="Comic Sans MS" panose="030F0902030302020204" pitchFamily="66" charset="0"/>
              </a:rPr>
              <a:t>14 Minutes</a:t>
            </a:r>
          </a:p>
        </p:txBody>
      </p:sp>
      <p:sp>
        <p:nvSpPr>
          <p:cNvPr id="9" name="Rectangle 8">
            <a:extLst>
              <a:ext uri="{FF2B5EF4-FFF2-40B4-BE49-F238E27FC236}">
                <a16:creationId xmlns:a16="http://schemas.microsoft.com/office/drawing/2014/main" id="{88252E97-6A3E-2344-BED5-D7C6791926C0}"/>
              </a:ext>
            </a:extLst>
          </p:cNvPr>
          <p:cNvSpPr/>
          <p:nvPr/>
        </p:nvSpPr>
        <p:spPr>
          <a:xfrm>
            <a:off x="265472" y="294819"/>
            <a:ext cx="8583560" cy="564153"/>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US"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Optional Activity –  Social Media &amp; Mental Health</a:t>
            </a:r>
          </a:p>
        </p:txBody>
      </p:sp>
      <p:sp>
        <p:nvSpPr>
          <p:cNvPr id="10" name="Rectangle 9">
            <a:extLst>
              <a:ext uri="{FF2B5EF4-FFF2-40B4-BE49-F238E27FC236}">
                <a16:creationId xmlns:a16="http://schemas.microsoft.com/office/drawing/2014/main" id="{72576052-4745-DE43-82F6-790651D811ED}"/>
              </a:ext>
            </a:extLst>
          </p:cNvPr>
          <p:cNvSpPr>
            <a:spLocks noChangeArrowheads="1"/>
          </p:cNvSpPr>
          <p:nvPr/>
        </p:nvSpPr>
        <p:spPr bwMode="auto">
          <a:xfrm>
            <a:off x="265472" y="1003144"/>
            <a:ext cx="863154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a:solidFill>
                  <a:schemeClr val="dk1"/>
                </a:solidFill>
                <a:latin typeface="+mj-lt"/>
                <a:ea typeface="+mn-ea"/>
                <a:cs typeface="+mn-cs"/>
              </a:rPr>
              <a:t>The four stressors on social media</a:t>
            </a:r>
          </a:p>
        </p:txBody>
      </p:sp>
      <p:sp>
        <p:nvSpPr>
          <p:cNvPr id="11" name="Rectangle 10">
            <a:extLst>
              <a:ext uri="{FF2B5EF4-FFF2-40B4-BE49-F238E27FC236}">
                <a16:creationId xmlns:a16="http://schemas.microsoft.com/office/drawing/2014/main" id="{84A1716D-EF08-AC46-B6BB-295F0938D6E8}"/>
              </a:ext>
            </a:extLst>
          </p:cNvPr>
          <p:cNvSpPr>
            <a:spLocks noChangeArrowheads="1"/>
          </p:cNvSpPr>
          <p:nvPr/>
        </p:nvSpPr>
        <p:spPr bwMode="auto">
          <a:xfrm>
            <a:off x="249430" y="1992647"/>
            <a:ext cx="2045549" cy="2026611"/>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a:solidFill>
                  <a:schemeClr val="dk1"/>
                </a:solidFill>
                <a:latin typeface="+mj-lt"/>
                <a:ea typeface="+mn-ea"/>
                <a:cs typeface="+mn-cs"/>
              </a:rPr>
              <a:t>Highlight Reel</a:t>
            </a:r>
          </a:p>
          <a:p>
            <a:pPr algn="ctr">
              <a:defRPr/>
            </a:pPr>
            <a:endParaRPr lang="en-GB" sz="2000" b="1">
              <a:solidFill>
                <a:schemeClr val="dk1"/>
              </a:solidFill>
              <a:latin typeface="+mj-lt"/>
              <a:ea typeface="+mn-ea"/>
              <a:cs typeface="+mn-cs"/>
            </a:endParaRPr>
          </a:p>
          <a:p>
            <a:pPr algn="ctr">
              <a:defRPr/>
            </a:pPr>
            <a:r>
              <a:rPr lang="en-GB" sz="1600" b="1">
                <a:solidFill>
                  <a:schemeClr val="dk1"/>
                </a:solidFill>
                <a:latin typeface="+mj-lt"/>
              </a:rPr>
              <a:t>(Only seeing the best parts of peoples lives &amp; comparing ourselves)</a:t>
            </a:r>
            <a:r>
              <a:rPr lang="en-GB" sz="1600" b="1">
                <a:solidFill>
                  <a:schemeClr val="dk1"/>
                </a:solidFill>
                <a:latin typeface="+mj-lt"/>
                <a:ea typeface="+mn-ea"/>
                <a:cs typeface="+mn-cs"/>
              </a:rPr>
              <a:t> </a:t>
            </a:r>
          </a:p>
        </p:txBody>
      </p:sp>
      <p:sp>
        <p:nvSpPr>
          <p:cNvPr id="12" name="Rectangle 11">
            <a:extLst>
              <a:ext uri="{FF2B5EF4-FFF2-40B4-BE49-F238E27FC236}">
                <a16:creationId xmlns:a16="http://schemas.microsoft.com/office/drawing/2014/main" id="{C51996C9-F5DA-8D4B-9DB2-EDF3E99DE583}"/>
              </a:ext>
            </a:extLst>
          </p:cNvPr>
          <p:cNvSpPr>
            <a:spLocks noChangeArrowheads="1"/>
          </p:cNvSpPr>
          <p:nvPr/>
        </p:nvSpPr>
        <p:spPr bwMode="auto">
          <a:xfrm>
            <a:off x="2450109" y="1977851"/>
            <a:ext cx="2045549" cy="2026611"/>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a:solidFill>
                  <a:schemeClr val="dk1"/>
                </a:solidFill>
                <a:latin typeface="+mj-lt"/>
                <a:ea typeface="+mn-ea"/>
                <a:cs typeface="+mn-cs"/>
              </a:rPr>
              <a:t>Social Currency</a:t>
            </a:r>
            <a:endParaRPr lang="en-GB" sz="2000" b="1">
              <a:solidFill>
                <a:schemeClr val="dk1"/>
              </a:solidFill>
              <a:latin typeface="+mj-lt"/>
            </a:endParaRPr>
          </a:p>
          <a:p>
            <a:pPr algn="ctr">
              <a:defRPr/>
            </a:pPr>
            <a:endParaRPr lang="en-GB" sz="1600" b="1">
              <a:solidFill>
                <a:schemeClr val="dk1"/>
              </a:solidFill>
              <a:latin typeface="+mj-lt"/>
              <a:ea typeface="+mn-ea"/>
              <a:cs typeface="+mn-cs"/>
            </a:endParaRPr>
          </a:p>
          <a:p>
            <a:pPr algn="ctr">
              <a:defRPr/>
            </a:pPr>
            <a:endParaRPr lang="en-GB" sz="1600" b="1">
              <a:solidFill>
                <a:schemeClr val="dk1"/>
              </a:solidFill>
              <a:latin typeface="+mj-lt"/>
            </a:endParaRPr>
          </a:p>
          <a:p>
            <a:pPr algn="ctr">
              <a:defRPr/>
            </a:pPr>
            <a:endParaRPr lang="en-GB" sz="1600" b="1">
              <a:solidFill>
                <a:schemeClr val="dk1"/>
              </a:solidFill>
              <a:latin typeface="+mj-lt"/>
              <a:ea typeface="+mn-ea"/>
              <a:cs typeface="+mn-cs"/>
            </a:endParaRPr>
          </a:p>
          <a:p>
            <a:pPr algn="ctr">
              <a:defRPr/>
            </a:pPr>
            <a:r>
              <a:rPr lang="en-GB" sz="1600" b="1">
                <a:solidFill>
                  <a:schemeClr val="dk1"/>
                </a:solidFill>
                <a:latin typeface="+mj-lt"/>
              </a:rPr>
              <a:t>(Likes &amp; Followers &amp; Friends)</a:t>
            </a:r>
            <a:endParaRPr lang="en-GB" sz="1600" b="1">
              <a:solidFill>
                <a:schemeClr val="dk1"/>
              </a:solidFill>
              <a:latin typeface="+mj-lt"/>
              <a:ea typeface="+mn-ea"/>
              <a:cs typeface="+mn-cs"/>
            </a:endParaRPr>
          </a:p>
        </p:txBody>
      </p:sp>
      <p:sp>
        <p:nvSpPr>
          <p:cNvPr id="13" name="Rectangle 12">
            <a:extLst>
              <a:ext uri="{FF2B5EF4-FFF2-40B4-BE49-F238E27FC236}">
                <a16:creationId xmlns:a16="http://schemas.microsoft.com/office/drawing/2014/main" id="{0011F97A-EAA7-B94E-A982-036706A31B92}"/>
              </a:ext>
            </a:extLst>
          </p:cNvPr>
          <p:cNvSpPr>
            <a:spLocks noChangeArrowheads="1"/>
          </p:cNvSpPr>
          <p:nvPr/>
        </p:nvSpPr>
        <p:spPr bwMode="auto">
          <a:xfrm>
            <a:off x="4650788" y="1961808"/>
            <a:ext cx="2045549" cy="2026611"/>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a:solidFill>
                  <a:schemeClr val="dk1"/>
                </a:solidFill>
                <a:latin typeface="+mj-lt"/>
                <a:ea typeface="+mn-ea"/>
                <a:cs typeface="+mn-cs"/>
              </a:rPr>
              <a:t>Fear Of Missing Out</a:t>
            </a:r>
            <a:r>
              <a:rPr lang="en-GB" sz="2000" b="1">
                <a:solidFill>
                  <a:schemeClr val="dk1"/>
                </a:solidFill>
                <a:latin typeface="+mj-lt"/>
              </a:rPr>
              <a:t> - F.O.M.O</a:t>
            </a:r>
          </a:p>
          <a:p>
            <a:pPr algn="ctr">
              <a:defRPr/>
            </a:pPr>
            <a:endParaRPr lang="en-GB" sz="1600" b="1">
              <a:solidFill>
                <a:schemeClr val="dk1"/>
              </a:solidFill>
              <a:latin typeface="+mj-lt"/>
            </a:endParaRPr>
          </a:p>
          <a:p>
            <a:pPr algn="ctr">
              <a:defRPr/>
            </a:pPr>
            <a:r>
              <a:rPr lang="en-GB" sz="1600" b="1">
                <a:solidFill>
                  <a:schemeClr val="dk1"/>
                </a:solidFill>
                <a:latin typeface="+mj-lt"/>
                <a:ea typeface="+mn-ea"/>
                <a:cs typeface="+mn-cs"/>
              </a:rPr>
              <a:t>(You will not be apart of something everyone else is)</a:t>
            </a:r>
          </a:p>
        </p:txBody>
      </p:sp>
      <p:sp>
        <p:nvSpPr>
          <p:cNvPr id="14" name="Rectangle 13">
            <a:extLst>
              <a:ext uri="{FF2B5EF4-FFF2-40B4-BE49-F238E27FC236}">
                <a16:creationId xmlns:a16="http://schemas.microsoft.com/office/drawing/2014/main" id="{EA2B115D-4503-E14E-87B9-1DEDEC88E560}"/>
              </a:ext>
            </a:extLst>
          </p:cNvPr>
          <p:cNvSpPr>
            <a:spLocks noChangeArrowheads="1"/>
          </p:cNvSpPr>
          <p:nvPr/>
        </p:nvSpPr>
        <p:spPr bwMode="auto">
          <a:xfrm>
            <a:off x="6851467" y="1961808"/>
            <a:ext cx="2045549" cy="2026611"/>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a:solidFill>
                  <a:schemeClr val="dk1"/>
                </a:solidFill>
                <a:latin typeface="+mj-lt"/>
                <a:ea typeface="+mn-ea"/>
                <a:cs typeface="+mn-cs"/>
              </a:rPr>
              <a:t>Online Harassment </a:t>
            </a:r>
          </a:p>
          <a:p>
            <a:pPr algn="ctr">
              <a:defRPr/>
            </a:pPr>
            <a:endParaRPr lang="en-GB" sz="2000" b="1">
              <a:solidFill>
                <a:schemeClr val="dk1"/>
              </a:solidFill>
              <a:latin typeface="+mj-lt"/>
            </a:endParaRPr>
          </a:p>
          <a:p>
            <a:pPr algn="ctr">
              <a:defRPr/>
            </a:pPr>
            <a:r>
              <a:rPr lang="en-GB" sz="1600" b="1">
                <a:solidFill>
                  <a:schemeClr val="dk1"/>
                </a:solidFill>
              </a:rPr>
              <a:t>(Nasty comments, trolling and threats)</a:t>
            </a:r>
          </a:p>
          <a:p>
            <a:pPr algn="ctr">
              <a:defRPr/>
            </a:pPr>
            <a:endParaRPr lang="en-GB" sz="1600" b="1">
              <a:solidFill>
                <a:schemeClr val="dk1"/>
              </a:solidFill>
              <a:latin typeface="+mj-lt"/>
            </a:endParaRPr>
          </a:p>
        </p:txBody>
      </p:sp>
      <p:sp>
        <p:nvSpPr>
          <p:cNvPr id="15" name="Rounded Rectangle 14">
            <a:extLst>
              <a:ext uri="{FF2B5EF4-FFF2-40B4-BE49-F238E27FC236}">
                <a16:creationId xmlns:a16="http://schemas.microsoft.com/office/drawing/2014/main" id="{A03FBC2A-DF7C-2A46-9E4D-175CCA39A085}"/>
              </a:ext>
            </a:extLst>
          </p:cNvPr>
          <p:cNvSpPr/>
          <p:nvPr/>
        </p:nvSpPr>
        <p:spPr>
          <a:xfrm>
            <a:off x="5390148" y="4490630"/>
            <a:ext cx="3458742" cy="2063193"/>
          </a:xfrm>
          <a:prstGeom prst="roundRect">
            <a:avLst/>
          </a:prstGeom>
          <a:solidFill>
            <a:srgbClr val="FFFF00"/>
          </a:solidFill>
          <a:ln w="38100">
            <a:solidFill>
              <a:srgbClr val="FCB0A3"/>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tx1"/>
                </a:solidFill>
              </a:rPr>
              <a:t>How would each of the above impact your mental health?</a:t>
            </a:r>
          </a:p>
          <a:p>
            <a:endParaRPr lang="en-US">
              <a:solidFill>
                <a:schemeClr val="tx1"/>
              </a:solidFill>
            </a:endParaRPr>
          </a:p>
          <a:p>
            <a:r>
              <a:rPr lang="en-US">
                <a:solidFill>
                  <a:schemeClr val="tx1"/>
                </a:solidFill>
              </a:rPr>
              <a:t>Which of the above four stressors is the worst?</a:t>
            </a:r>
          </a:p>
          <a:p>
            <a:endParaRPr lang="en-US">
              <a:solidFill>
                <a:schemeClr val="tx1"/>
              </a:solidFill>
            </a:endParaRPr>
          </a:p>
          <a:p>
            <a:r>
              <a:rPr lang="en-US">
                <a:solidFill>
                  <a:schemeClr val="tx1"/>
                </a:solidFill>
              </a:rPr>
              <a:t>How can we tackle these?</a:t>
            </a:r>
          </a:p>
        </p:txBody>
      </p:sp>
    </p:spTree>
    <p:extLst>
      <p:ext uri="{BB962C8B-B14F-4D97-AF65-F5344CB8AC3E}">
        <p14:creationId xmlns:p14="http://schemas.microsoft.com/office/powerpoint/2010/main" val="2949327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8BDA95-D35C-9F42-9C49-CFE1A1076541}"/>
              </a:ext>
            </a:extLst>
          </p:cNvPr>
          <p:cNvSpPr/>
          <p:nvPr/>
        </p:nvSpPr>
        <p:spPr>
          <a:xfrm>
            <a:off x="265472" y="294819"/>
            <a:ext cx="8583560" cy="564153"/>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US"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Social Media &amp; Mental Health</a:t>
            </a:r>
          </a:p>
        </p:txBody>
      </p:sp>
      <p:sp>
        <p:nvSpPr>
          <p:cNvPr id="3" name="Rectangle 2">
            <a:extLst>
              <a:ext uri="{FF2B5EF4-FFF2-40B4-BE49-F238E27FC236}">
                <a16:creationId xmlns:a16="http://schemas.microsoft.com/office/drawing/2014/main" id="{C31D3215-9221-8242-B59A-7E2A9DE3DAE6}"/>
              </a:ext>
            </a:extLst>
          </p:cNvPr>
          <p:cNvSpPr>
            <a:spLocks noChangeArrowheads="1"/>
          </p:cNvSpPr>
          <p:nvPr/>
        </p:nvSpPr>
        <p:spPr bwMode="auto">
          <a:xfrm>
            <a:off x="265472" y="1046163"/>
            <a:ext cx="2045549" cy="2026611"/>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a:solidFill>
                  <a:schemeClr val="dk1"/>
                </a:solidFill>
                <a:latin typeface="+mj-lt"/>
                <a:ea typeface="+mn-ea"/>
                <a:cs typeface="+mn-cs"/>
              </a:rPr>
              <a:t>Highlight Reel</a:t>
            </a:r>
          </a:p>
          <a:p>
            <a:pPr algn="ctr">
              <a:defRPr/>
            </a:pPr>
            <a:endParaRPr lang="en-GB" sz="2000" b="1">
              <a:solidFill>
                <a:schemeClr val="dk1"/>
              </a:solidFill>
              <a:latin typeface="+mj-lt"/>
              <a:ea typeface="+mn-ea"/>
              <a:cs typeface="+mn-cs"/>
            </a:endParaRPr>
          </a:p>
          <a:p>
            <a:pPr algn="ctr">
              <a:defRPr/>
            </a:pPr>
            <a:r>
              <a:rPr lang="en-GB" sz="1600" b="1">
                <a:solidFill>
                  <a:schemeClr val="dk1"/>
                </a:solidFill>
                <a:latin typeface="+mj-lt"/>
              </a:rPr>
              <a:t>(Only seeing the best parts of peoples lives &amp; comparing ourselves)</a:t>
            </a:r>
            <a:r>
              <a:rPr lang="en-GB" sz="1600" b="1">
                <a:solidFill>
                  <a:schemeClr val="dk1"/>
                </a:solidFill>
                <a:latin typeface="+mj-lt"/>
                <a:ea typeface="+mn-ea"/>
                <a:cs typeface="+mn-cs"/>
              </a:rPr>
              <a:t> </a:t>
            </a:r>
          </a:p>
        </p:txBody>
      </p:sp>
      <p:sp>
        <p:nvSpPr>
          <p:cNvPr id="4" name="Rectangle 3">
            <a:extLst>
              <a:ext uri="{FF2B5EF4-FFF2-40B4-BE49-F238E27FC236}">
                <a16:creationId xmlns:a16="http://schemas.microsoft.com/office/drawing/2014/main" id="{947067B6-0360-F942-BAFE-99E921E4C865}"/>
              </a:ext>
            </a:extLst>
          </p:cNvPr>
          <p:cNvSpPr>
            <a:spLocks noChangeArrowheads="1"/>
          </p:cNvSpPr>
          <p:nvPr/>
        </p:nvSpPr>
        <p:spPr bwMode="auto">
          <a:xfrm>
            <a:off x="2466151" y="1031367"/>
            <a:ext cx="2045549" cy="2026611"/>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a:solidFill>
                  <a:schemeClr val="dk1"/>
                </a:solidFill>
                <a:latin typeface="+mj-lt"/>
                <a:ea typeface="+mn-ea"/>
                <a:cs typeface="+mn-cs"/>
              </a:rPr>
              <a:t>Social Currency</a:t>
            </a:r>
            <a:endParaRPr lang="en-GB" sz="2000" b="1">
              <a:solidFill>
                <a:schemeClr val="dk1"/>
              </a:solidFill>
              <a:latin typeface="+mj-lt"/>
            </a:endParaRPr>
          </a:p>
          <a:p>
            <a:pPr algn="ctr">
              <a:defRPr/>
            </a:pPr>
            <a:endParaRPr lang="en-GB" sz="1600" b="1">
              <a:solidFill>
                <a:schemeClr val="dk1"/>
              </a:solidFill>
              <a:latin typeface="+mj-lt"/>
              <a:ea typeface="+mn-ea"/>
              <a:cs typeface="+mn-cs"/>
            </a:endParaRPr>
          </a:p>
          <a:p>
            <a:pPr algn="ctr">
              <a:defRPr/>
            </a:pPr>
            <a:endParaRPr lang="en-GB" sz="1600" b="1">
              <a:solidFill>
                <a:schemeClr val="dk1"/>
              </a:solidFill>
              <a:latin typeface="+mj-lt"/>
            </a:endParaRPr>
          </a:p>
          <a:p>
            <a:pPr algn="ctr">
              <a:defRPr/>
            </a:pPr>
            <a:endParaRPr lang="en-GB" sz="1600" b="1">
              <a:solidFill>
                <a:schemeClr val="dk1"/>
              </a:solidFill>
              <a:latin typeface="+mj-lt"/>
              <a:ea typeface="+mn-ea"/>
              <a:cs typeface="+mn-cs"/>
            </a:endParaRPr>
          </a:p>
          <a:p>
            <a:pPr algn="ctr">
              <a:defRPr/>
            </a:pPr>
            <a:r>
              <a:rPr lang="en-GB" sz="1600" b="1">
                <a:solidFill>
                  <a:schemeClr val="dk1"/>
                </a:solidFill>
                <a:latin typeface="+mj-lt"/>
              </a:rPr>
              <a:t>(Likes &amp; Followers &amp; Friends)</a:t>
            </a:r>
            <a:endParaRPr lang="en-GB" sz="1600" b="1">
              <a:solidFill>
                <a:schemeClr val="dk1"/>
              </a:solidFill>
              <a:latin typeface="+mj-lt"/>
              <a:ea typeface="+mn-ea"/>
              <a:cs typeface="+mn-cs"/>
            </a:endParaRPr>
          </a:p>
        </p:txBody>
      </p:sp>
      <p:sp>
        <p:nvSpPr>
          <p:cNvPr id="5" name="Rectangle 4">
            <a:extLst>
              <a:ext uri="{FF2B5EF4-FFF2-40B4-BE49-F238E27FC236}">
                <a16:creationId xmlns:a16="http://schemas.microsoft.com/office/drawing/2014/main" id="{014EDB50-B21C-1A4F-8030-749FEBDB4554}"/>
              </a:ext>
            </a:extLst>
          </p:cNvPr>
          <p:cNvSpPr>
            <a:spLocks noChangeArrowheads="1"/>
          </p:cNvSpPr>
          <p:nvPr/>
        </p:nvSpPr>
        <p:spPr bwMode="auto">
          <a:xfrm>
            <a:off x="4666830" y="1015324"/>
            <a:ext cx="2045549" cy="2026611"/>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a:solidFill>
                  <a:schemeClr val="dk1"/>
                </a:solidFill>
                <a:latin typeface="+mj-lt"/>
                <a:ea typeface="+mn-ea"/>
                <a:cs typeface="+mn-cs"/>
              </a:rPr>
              <a:t>Fear Of Missing Out</a:t>
            </a:r>
            <a:r>
              <a:rPr lang="en-GB" sz="2000" b="1">
                <a:solidFill>
                  <a:schemeClr val="dk1"/>
                </a:solidFill>
                <a:latin typeface="+mj-lt"/>
              </a:rPr>
              <a:t> - F.O.M.O</a:t>
            </a:r>
          </a:p>
          <a:p>
            <a:pPr algn="ctr">
              <a:defRPr/>
            </a:pPr>
            <a:endParaRPr lang="en-GB" sz="1600" b="1">
              <a:solidFill>
                <a:schemeClr val="dk1"/>
              </a:solidFill>
              <a:latin typeface="+mj-lt"/>
            </a:endParaRPr>
          </a:p>
          <a:p>
            <a:pPr algn="ctr">
              <a:defRPr/>
            </a:pPr>
            <a:r>
              <a:rPr lang="en-GB" sz="1600" b="1">
                <a:solidFill>
                  <a:schemeClr val="dk1"/>
                </a:solidFill>
                <a:latin typeface="+mj-lt"/>
                <a:ea typeface="+mn-ea"/>
                <a:cs typeface="+mn-cs"/>
              </a:rPr>
              <a:t>(You will not be apart of something everyone else is)</a:t>
            </a:r>
          </a:p>
        </p:txBody>
      </p:sp>
      <p:sp>
        <p:nvSpPr>
          <p:cNvPr id="6" name="Rectangle 5">
            <a:extLst>
              <a:ext uri="{FF2B5EF4-FFF2-40B4-BE49-F238E27FC236}">
                <a16:creationId xmlns:a16="http://schemas.microsoft.com/office/drawing/2014/main" id="{58040CA4-85A1-6240-9EF7-3AC5E132EFBB}"/>
              </a:ext>
            </a:extLst>
          </p:cNvPr>
          <p:cNvSpPr>
            <a:spLocks noChangeArrowheads="1"/>
          </p:cNvSpPr>
          <p:nvPr/>
        </p:nvSpPr>
        <p:spPr bwMode="auto">
          <a:xfrm>
            <a:off x="6867509" y="1015324"/>
            <a:ext cx="2045549" cy="2026611"/>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a:solidFill>
                  <a:schemeClr val="dk1"/>
                </a:solidFill>
                <a:latin typeface="+mj-lt"/>
                <a:ea typeface="+mn-ea"/>
                <a:cs typeface="+mn-cs"/>
              </a:rPr>
              <a:t>Online Harassment </a:t>
            </a:r>
          </a:p>
          <a:p>
            <a:pPr algn="ctr">
              <a:defRPr/>
            </a:pPr>
            <a:endParaRPr lang="en-GB" sz="2000" b="1">
              <a:solidFill>
                <a:schemeClr val="dk1"/>
              </a:solidFill>
              <a:latin typeface="+mj-lt"/>
            </a:endParaRPr>
          </a:p>
          <a:p>
            <a:pPr algn="ctr">
              <a:defRPr/>
            </a:pPr>
            <a:r>
              <a:rPr lang="en-GB" sz="1600" b="1">
                <a:solidFill>
                  <a:schemeClr val="dk1"/>
                </a:solidFill>
              </a:rPr>
              <a:t>(Nasty comments, trolling and threats)</a:t>
            </a:r>
          </a:p>
          <a:p>
            <a:pPr algn="ctr">
              <a:defRPr/>
            </a:pPr>
            <a:endParaRPr lang="en-GB" sz="1600" b="1">
              <a:solidFill>
                <a:schemeClr val="dk1"/>
              </a:solidFill>
              <a:latin typeface="+mj-lt"/>
            </a:endParaRPr>
          </a:p>
        </p:txBody>
      </p:sp>
      <p:pic>
        <p:nvPicPr>
          <p:cNvPr id="7" name="Picture 6" descr="YELLOW ARROW.png">
            <a:extLst>
              <a:ext uri="{FF2B5EF4-FFF2-40B4-BE49-F238E27FC236}">
                <a16:creationId xmlns:a16="http://schemas.microsoft.com/office/drawing/2014/main" id="{1234BC1A-E7E1-8747-A7D5-55EA876FC0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3095851" y="2967875"/>
            <a:ext cx="786150" cy="524995"/>
          </a:xfrm>
          <a:prstGeom prst="rect">
            <a:avLst/>
          </a:prstGeom>
        </p:spPr>
      </p:pic>
      <p:pic>
        <p:nvPicPr>
          <p:cNvPr id="8" name="Picture 7" descr="YELLOW ARROW.png">
            <a:extLst>
              <a:ext uri="{FF2B5EF4-FFF2-40B4-BE49-F238E27FC236}">
                <a16:creationId xmlns:a16="http://schemas.microsoft.com/office/drawing/2014/main" id="{B8C1D127-48C2-3644-8437-7F27C930E4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5467918" y="2899696"/>
            <a:ext cx="786150" cy="524995"/>
          </a:xfrm>
          <a:prstGeom prst="rect">
            <a:avLst/>
          </a:prstGeom>
        </p:spPr>
      </p:pic>
      <p:pic>
        <p:nvPicPr>
          <p:cNvPr id="9" name="Picture 8" descr="YELLOW ARROW.png">
            <a:extLst>
              <a:ext uri="{FF2B5EF4-FFF2-40B4-BE49-F238E27FC236}">
                <a16:creationId xmlns:a16="http://schemas.microsoft.com/office/drawing/2014/main" id="{4AAA8832-8205-7B48-BAC1-530E877414C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8008979">
            <a:off x="7241623" y="2899695"/>
            <a:ext cx="786150" cy="524995"/>
          </a:xfrm>
          <a:prstGeom prst="rect">
            <a:avLst/>
          </a:prstGeom>
        </p:spPr>
      </p:pic>
      <p:pic>
        <p:nvPicPr>
          <p:cNvPr id="10" name="Picture 9" descr="YELLOW ARROW.png">
            <a:extLst>
              <a:ext uri="{FF2B5EF4-FFF2-40B4-BE49-F238E27FC236}">
                <a16:creationId xmlns:a16="http://schemas.microsoft.com/office/drawing/2014/main" id="{2718893B-150E-1E4F-BFC5-C45A2D4E1D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3695937">
            <a:off x="1235390" y="2967873"/>
            <a:ext cx="786150" cy="524995"/>
          </a:xfrm>
          <a:prstGeom prst="rect">
            <a:avLst/>
          </a:prstGeom>
        </p:spPr>
      </p:pic>
      <p:sp>
        <p:nvSpPr>
          <p:cNvPr id="11" name="Rectangle 10">
            <a:extLst>
              <a:ext uri="{FF2B5EF4-FFF2-40B4-BE49-F238E27FC236}">
                <a16:creationId xmlns:a16="http://schemas.microsoft.com/office/drawing/2014/main" id="{B4C4B661-948D-994A-8ABA-ACA6DDE3E7B7}"/>
              </a:ext>
            </a:extLst>
          </p:cNvPr>
          <p:cNvSpPr>
            <a:spLocks noChangeArrowheads="1"/>
          </p:cNvSpPr>
          <p:nvPr/>
        </p:nvSpPr>
        <p:spPr bwMode="auto">
          <a:xfrm>
            <a:off x="1348831" y="3579563"/>
            <a:ext cx="6416842" cy="786151"/>
          </a:xfrm>
          <a:prstGeom prst="rect">
            <a:avLst/>
          </a:prstGeom>
          <a:gradFill flip="none" rotWithShape="1">
            <a:gsLst>
              <a:gs pos="0">
                <a:srgbClr val="94FF34">
                  <a:tint val="66000"/>
                  <a:satMod val="160000"/>
                </a:srgbClr>
              </a:gs>
              <a:gs pos="50000">
                <a:srgbClr val="94FF34">
                  <a:tint val="44500"/>
                  <a:satMod val="160000"/>
                </a:srgbClr>
              </a:gs>
              <a:gs pos="100000">
                <a:srgbClr val="94FF34">
                  <a:tint val="23500"/>
                  <a:satMod val="160000"/>
                </a:srgbClr>
              </a:gs>
            </a:gsLst>
            <a:lin ang="8100000" scaled="1"/>
            <a:tileRect/>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1600" b="1">
                <a:solidFill>
                  <a:schemeClr val="dk1"/>
                </a:solidFill>
                <a:latin typeface="+mj-lt"/>
                <a:ea typeface="+mn-ea"/>
                <a:cs typeface="+mn-cs"/>
              </a:rPr>
              <a:t>Post one more time / Lurk one more time </a:t>
            </a:r>
          </a:p>
          <a:p>
            <a:pPr algn="ctr">
              <a:defRPr/>
            </a:pPr>
            <a:r>
              <a:rPr lang="en-GB" sz="1600" b="1">
                <a:solidFill>
                  <a:schemeClr val="dk1"/>
                </a:solidFill>
                <a:latin typeface="+mj-lt"/>
              </a:rPr>
              <a:t>Check likes one more time</a:t>
            </a:r>
          </a:p>
          <a:p>
            <a:pPr algn="ctr">
              <a:defRPr/>
            </a:pPr>
            <a:r>
              <a:rPr lang="en-GB" sz="1600" b="1">
                <a:solidFill>
                  <a:schemeClr val="dk1"/>
                </a:solidFill>
                <a:latin typeface="+mj-lt"/>
                <a:ea typeface="+mn-ea"/>
                <a:cs typeface="+mn-cs"/>
              </a:rPr>
              <a:t>Get anxious when we don’t have access</a:t>
            </a:r>
          </a:p>
        </p:txBody>
      </p:sp>
      <p:sp>
        <p:nvSpPr>
          <p:cNvPr id="12" name="Rectangle 11">
            <a:extLst>
              <a:ext uri="{FF2B5EF4-FFF2-40B4-BE49-F238E27FC236}">
                <a16:creationId xmlns:a16="http://schemas.microsoft.com/office/drawing/2014/main" id="{91F284CE-53F5-524E-A373-D873E824232D}"/>
              </a:ext>
            </a:extLst>
          </p:cNvPr>
          <p:cNvSpPr>
            <a:spLocks noChangeArrowheads="1"/>
          </p:cNvSpPr>
          <p:nvPr/>
        </p:nvSpPr>
        <p:spPr bwMode="auto">
          <a:xfrm>
            <a:off x="265472" y="4717062"/>
            <a:ext cx="8647586" cy="531828"/>
          </a:xfrm>
          <a:prstGeom prst="rect">
            <a:avLst/>
          </a:prstGeom>
          <a:gradFill flip="none" rotWithShape="1">
            <a:gsLst>
              <a:gs pos="0">
                <a:srgbClr val="94FF34">
                  <a:tint val="66000"/>
                  <a:satMod val="160000"/>
                </a:srgbClr>
              </a:gs>
              <a:gs pos="50000">
                <a:srgbClr val="94FF34">
                  <a:tint val="44500"/>
                  <a:satMod val="160000"/>
                </a:srgbClr>
              </a:gs>
              <a:gs pos="100000">
                <a:srgbClr val="94FF34">
                  <a:tint val="23500"/>
                  <a:satMod val="160000"/>
                </a:srgbClr>
              </a:gs>
            </a:gsLst>
            <a:lin ang="8100000" scaled="1"/>
            <a:tileRect/>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1600" b="1">
                <a:solidFill>
                  <a:schemeClr val="dk1"/>
                </a:solidFill>
                <a:latin typeface="+mj-lt"/>
              </a:rPr>
              <a:t>SOCIAL MEDIA USAGE INCREASES – WE NEED IT FOR VALIDATION</a:t>
            </a:r>
            <a:endParaRPr lang="en-GB" sz="1600" b="1">
              <a:solidFill>
                <a:schemeClr val="dk1"/>
              </a:solidFill>
              <a:latin typeface="+mj-lt"/>
              <a:ea typeface="+mn-ea"/>
              <a:cs typeface="+mn-cs"/>
            </a:endParaRPr>
          </a:p>
        </p:txBody>
      </p:sp>
      <p:pic>
        <p:nvPicPr>
          <p:cNvPr id="13" name="Picture 12" descr="YELLOW ARROW.png">
            <a:extLst>
              <a:ext uri="{FF2B5EF4-FFF2-40B4-BE49-F238E27FC236}">
                <a16:creationId xmlns:a16="http://schemas.microsoft.com/office/drawing/2014/main" id="{7763B61A-C6A8-EE46-A5A0-E692F4F1622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4291338" y="3934103"/>
            <a:ext cx="531828" cy="1189074"/>
          </a:xfrm>
          <a:prstGeom prst="rect">
            <a:avLst/>
          </a:prstGeom>
        </p:spPr>
      </p:pic>
      <p:pic>
        <p:nvPicPr>
          <p:cNvPr id="14" name="Picture 13" descr="YELLOW ARROW.png">
            <a:extLst>
              <a:ext uri="{FF2B5EF4-FFF2-40B4-BE49-F238E27FC236}">
                <a16:creationId xmlns:a16="http://schemas.microsoft.com/office/drawing/2014/main" id="{CFBFBE37-56F3-9242-A842-4156E375D6F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6200000">
            <a:off x="822976" y="5328095"/>
            <a:ext cx="557943" cy="372597"/>
          </a:xfrm>
          <a:prstGeom prst="rect">
            <a:avLst/>
          </a:prstGeom>
        </p:spPr>
      </p:pic>
      <p:pic>
        <p:nvPicPr>
          <p:cNvPr id="15" name="Picture 14" descr="YELLOW ARROW.png">
            <a:extLst>
              <a:ext uri="{FF2B5EF4-FFF2-40B4-BE49-F238E27FC236}">
                <a16:creationId xmlns:a16="http://schemas.microsoft.com/office/drawing/2014/main" id="{B5E3A4DA-F99C-A14F-AA22-BB1A9A9D1DC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6200000">
            <a:off x="2663951" y="5377406"/>
            <a:ext cx="557943" cy="372597"/>
          </a:xfrm>
          <a:prstGeom prst="rect">
            <a:avLst/>
          </a:prstGeom>
        </p:spPr>
      </p:pic>
      <p:pic>
        <p:nvPicPr>
          <p:cNvPr id="16" name="Picture 15" descr="YELLOW ARROW.png">
            <a:extLst>
              <a:ext uri="{FF2B5EF4-FFF2-40B4-BE49-F238E27FC236}">
                <a16:creationId xmlns:a16="http://schemas.microsoft.com/office/drawing/2014/main" id="{2187BAEE-E5A5-F64C-B538-996E46F00B1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6200000">
            <a:off x="5091877" y="5346567"/>
            <a:ext cx="557943" cy="372597"/>
          </a:xfrm>
          <a:prstGeom prst="rect">
            <a:avLst/>
          </a:prstGeom>
        </p:spPr>
      </p:pic>
      <p:sp>
        <p:nvSpPr>
          <p:cNvPr id="17" name="Rectangle 16">
            <a:extLst>
              <a:ext uri="{FF2B5EF4-FFF2-40B4-BE49-F238E27FC236}">
                <a16:creationId xmlns:a16="http://schemas.microsoft.com/office/drawing/2014/main" id="{BA4D91AE-4A92-1C4F-8B6C-20EB44597F1D}"/>
              </a:ext>
            </a:extLst>
          </p:cNvPr>
          <p:cNvSpPr>
            <a:spLocks noChangeArrowheads="1"/>
          </p:cNvSpPr>
          <p:nvPr/>
        </p:nvSpPr>
        <p:spPr bwMode="auto">
          <a:xfrm>
            <a:off x="247197" y="5811837"/>
            <a:ext cx="2045549" cy="769816"/>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a:solidFill>
                  <a:schemeClr val="dk1"/>
                </a:solidFill>
                <a:latin typeface="+mj-lt"/>
                <a:ea typeface="+mn-ea"/>
                <a:cs typeface="+mn-cs"/>
              </a:rPr>
              <a:t>Lowers our self esteem </a:t>
            </a:r>
            <a:endParaRPr lang="en-GB" sz="1400" b="1">
              <a:solidFill>
                <a:schemeClr val="dk1"/>
              </a:solidFill>
            </a:endParaRPr>
          </a:p>
        </p:txBody>
      </p:sp>
      <p:pic>
        <p:nvPicPr>
          <p:cNvPr id="18" name="Picture 17" descr="YELLOW ARROW.png">
            <a:extLst>
              <a:ext uri="{FF2B5EF4-FFF2-40B4-BE49-F238E27FC236}">
                <a16:creationId xmlns:a16="http://schemas.microsoft.com/office/drawing/2014/main" id="{171462A0-DD53-334E-9125-F71EC0BA6D1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6200000">
            <a:off x="7797610" y="5328094"/>
            <a:ext cx="557943" cy="372597"/>
          </a:xfrm>
          <a:prstGeom prst="rect">
            <a:avLst/>
          </a:prstGeom>
        </p:spPr>
      </p:pic>
      <p:sp>
        <p:nvSpPr>
          <p:cNvPr id="19" name="Rectangle 18">
            <a:extLst>
              <a:ext uri="{FF2B5EF4-FFF2-40B4-BE49-F238E27FC236}">
                <a16:creationId xmlns:a16="http://schemas.microsoft.com/office/drawing/2014/main" id="{C98400FF-68A9-D142-ABC3-27F1B05BB081}"/>
              </a:ext>
            </a:extLst>
          </p:cNvPr>
          <p:cNvSpPr>
            <a:spLocks noChangeArrowheads="1"/>
          </p:cNvSpPr>
          <p:nvPr/>
        </p:nvSpPr>
        <p:spPr bwMode="auto">
          <a:xfrm>
            <a:off x="2466150" y="5826633"/>
            <a:ext cx="2045549" cy="769816"/>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a:solidFill>
                  <a:schemeClr val="dk1"/>
                </a:solidFill>
                <a:latin typeface="+mj-lt"/>
                <a:ea typeface="+mn-ea"/>
                <a:cs typeface="+mn-cs"/>
              </a:rPr>
              <a:t>Higher levels of anxiety</a:t>
            </a:r>
            <a:endParaRPr lang="en-GB" sz="1400" b="1">
              <a:solidFill>
                <a:schemeClr val="dk1"/>
              </a:solidFill>
            </a:endParaRPr>
          </a:p>
        </p:txBody>
      </p:sp>
      <p:sp>
        <p:nvSpPr>
          <p:cNvPr id="20" name="Rectangle 19">
            <a:extLst>
              <a:ext uri="{FF2B5EF4-FFF2-40B4-BE49-F238E27FC236}">
                <a16:creationId xmlns:a16="http://schemas.microsoft.com/office/drawing/2014/main" id="{17BCCABC-5DA3-F642-BD6F-510B385BBE4D}"/>
              </a:ext>
            </a:extLst>
          </p:cNvPr>
          <p:cNvSpPr>
            <a:spLocks noChangeArrowheads="1"/>
          </p:cNvSpPr>
          <p:nvPr/>
        </p:nvSpPr>
        <p:spPr bwMode="auto">
          <a:xfrm>
            <a:off x="4685103" y="5822092"/>
            <a:ext cx="2045549" cy="769816"/>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a:solidFill>
                  <a:schemeClr val="dk1"/>
                </a:solidFill>
                <a:latin typeface="+mj-lt"/>
                <a:ea typeface="+mn-ea"/>
                <a:cs typeface="+mn-cs"/>
              </a:rPr>
              <a:t>Higher levels of depression and suicidal thoughts </a:t>
            </a:r>
            <a:endParaRPr lang="en-GB" sz="1400" b="1">
              <a:solidFill>
                <a:schemeClr val="dk1"/>
              </a:solidFill>
            </a:endParaRPr>
          </a:p>
        </p:txBody>
      </p:sp>
      <p:sp>
        <p:nvSpPr>
          <p:cNvPr id="21" name="Rectangle 20">
            <a:extLst>
              <a:ext uri="{FF2B5EF4-FFF2-40B4-BE49-F238E27FC236}">
                <a16:creationId xmlns:a16="http://schemas.microsoft.com/office/drawing/2014/main" id="{964F8CD8-15B8-FE40-AB65-A1441650FF98}"/>
              </a:ext>
            </a:extLst>
          </p:cNvPr>
          <p:cNvSpPr>
            <a:spLocks noChangeArrowheads="1"/>
          </p:cNvSpPr>
          <p:nvPr/>
        </p:nvSpPr>
        <p:spPr bwMode="auto">
          <a:xfrm>
            <a:off x="6904056" y="5831101"/>
            <a:ext cx="2045549" cy="769816"/>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r="100000" b="100000"/>
            </a:path>
            <a:tileRect l="-100000" t="-100000"/>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a:solidFill>
                  <a:schemeClr val="dk1"/>
                </a:solidFill>
                <a:latin typeface="+mj-lt"/>
                <a:ea typeface="+mn-ea"/>
                <a:cs typeface="+mn-cs"/>
              </a:rPr>
              <a:t>Addiction </a:t>
            </a:r>
            <a:endParaRPr lang="en-GB" sz="1400" b="1">
              <a:solidFill>
                <a:schemeClr val="dk1"/>
              </a:solidFill>
            </a:endParaRPr>
          </a:p>
        </p:txBody>
      </p:sp>
    </p:spTree>
    <p:extLst>
      <p:ext uri="{BB962C8B-B14F-4D97-AF65-F5344CB8AC3E}">
        <p14:creationId xmlns:p14="http://schemas.microsoft.com/office/powerpoint/2010/main" val="204254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2779" y="2124578"/>
            <a:ext cx="8352926" cy="923330"/>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endParaRPr lang="en-GB" b="1">
              <a:solidFill>
                <a:prstClr val="black"/>
              </a:solidFill>
              <a:latin typeface="Levenim MT" pitchFamily="2" charset="-79"/>
              <a:cs typeface="Levenim MT" pitchFamily="2" charset="-79"/>
            </a:endParaRPr>
          </a:p>
          <a:p>
            <a:pPr algn="ctr"/>
            <a:endParaRPr lang="en-GB" b="1">
              <a:solidFill>
                <a:prstClr val="black"/>
              </a:solidFill>
              <a:latin typeface="Levenim MT" pitchFamily="2" charset="-79"/>
              <a:cs typeface="Levenim MT" pitchFamily="2" charset="-79"/>
            </a:endParaRPr>
          </a:p>
          <a:p>
            <a:pPr algn="ctr"/>
            <a:endParaRPr lang="en-GB" b="1">
              <a:solidFill>
                <a:prstClr val="black"/>
              </a:solidFill>
              <a:latin typeface="Levenim MT" pitchFamily="2" charset="-79"/>
              <a:cs typeface="Levenim MT" pitchFamily="2" charset="-79"/>
            </a:endParaRPr>
          </a:p>
        </p:txBody>
      </p:sp>
      <p:sp>
        <p:nvSpPr>
          <p:cNvPr id="16" name="TextBox 15"/>
          <p:cNvSpPr txBox="1"/>
          <p:nvPr/>
        </p:nvSpPr>
        <p:spPr>
          <a:xfrm>
            <a:off x="382779" y="2124578"/>
            <a:ext cx="482963"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A</a:t>
            </a:r>
          </a:p>
        </p:txBody>
      </p:sp>
      <p:sp>
        <p:nvSpPr>
          <p:cNvPr id="21" name="Rounded Rectangle 20"/>
          <p:cNvSpPr/>
          <p:nvPr/>
        </p:nvSpPr>
        <p:spPr>
          <a:xfrm>
            <a:off x="4788026" y="1594279"/>
            <a:ext cx="3960438" cy="400509"/>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FF"/>
                </a:solidFill>
                <a:latin typeface="Arial" pitchFamily="34" charset="0"/>
                <a:cs typeface="Arial" pitchFamily="34" charset="0"/>
              </a:rPr>
              <a:t>Clue: </a:t>
            </a:r>
            <a:r>
              <a:rPr lang="en-GB" sz="1400" b="1">
                <a:solidFill>
                  <a:srgbClr val="FF0000"/>
                </a:solidFill>
                <a:latin typeface="Arial" pitchFamily="34" charset="0"/>
                <a:cs typeface="Arial" pitchFamily="34" charset="0"/>
              </a:rPr>
              <a:t>All the words link to online safety</a:t>
            </a:r>
          </a:p>
        </p:txBody>
      </p:sp>
      <p:sp>
        <p:nvSpPr>
          <p:cNvPr id="18" name="TextBox 17"/>
          <p:cNvSpPr txBox="1"/>
          <p:nvPr/>
        </p:nvSpPr>
        <p:spPr>
          <a:xfrm>
            <a:off x="382779" y="2235327"/>
            <a:ext cx="8340169" cy="646331"/>
          </a:xfrm>
          <a:prstGeom prst="rect">
            <a:avLst/>
          </a:prstGeom>
          <a:noFill/>
        </p:spPr>
        <p:txBody>
          <a:bodyPr wrap="square" rtlCol="0">
            <a:spAutoFit/>
          </a:bodyPr>
          <a:lstStyle/>
          <a:p>
            <a:pPr algn="ctr"/>
            <a:r>
              <a:rPr lang="en-GB" sz="3600" b="1">
                <a:latin typeface="Levenim MT" pitchFamily="2" charset="-79"/>
                <a:cs typeface="Levenim MT" pitchFamily="2" charset="-79"/>
              </a:rPr>
              <a:t>T E S T S  G I N</a:t>
            </a:r>
          </a:p>
        </p:txBody>
      </p:sp>
      <p:sp>
        <p:nvSpPr>
          <p:cNvPr id="38" name="TextBox 37"/>
          <p:cNvSpPr txBox="1"/>
          <p:nvPr/>
        </p:nvSpPr>
        <p:spPr>
          <a:xfrm>
            <a:off x="382779" y="3297948"/>
            <a:ext cx="8352926" cy="923330"/>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endParaRPr lang="en-GB" b="1">
              <a:solidFill>
                <a:prstClr val="black"/>
              </a:solidFill>
              <a:latin typeface="Levenim MT" pitchFamily="2" charset="-79"/>
              <a:cs typeface="Levenim MT" pitchFamily="2" charset="-79"/>
            </a:endParaRPr>
          </a:p>
          <a:p>
            <a:pPr algn="ctr"/>
            <a:endParaRPr lang="en-GB" b="1">
              <a:solidFill>
                <a:prstClr val="black"/>
              </a:solidFill>
              <a:latin typeface="Levenim MT" pitchFamily="2" charset="-79"/>
              <a:cs typeface="Levenim MT" pitchFamily="2" charset="-79"/>
            </a:endParaRPr>
          </a:p>
          <a:p>
            <a:pPr algn="ctr"/>
            <a:endParaRPr lang="en-GB" b="1">
              <a:solidFill>
                <a:prstClr val="black"/>
              </a:solidFill>
              <a:latin typeface="Levenim MT" pitchFamily="2" charset="-79"/>
              <a:cs typeface="Levenim MT" pitchFamily="2" charset="-79"/>
            </a:endParaRPr>
          </a:p>
        </p:txBody>
      </p:sp>
      <p:sp>
        <p:nvSpPr>
          <p:cNvPr id="39" name="TextBox 38"/>
          <p:cNvSpPr txBox="1"/>
          <p:nvPr/>
        </p:nvSpPr>
        <p:spPr>
          <a:xfrm>
            <a:off x="382779" y="3428560"/>
            <a:ext cx="8340169" cy="646331"/>
          </a:xfrm>
          <a:prstGeom prst="rect">
            <a:avLst/>
          </a:prstGeom>
          <a:noFill/>
        </p:spPr>
        <p:txBody>
          <a:bodyPr wrap="square" rtlCol="0">
            <a:spAutoFit/>
          </a:bodyPr>
          <a:lstStyle/>
          <a:p>
            <a:pPr algn="ctr"/>
            <a:r>
              <a:rPr lang="en-GB" sz="3600" b="1">
                <a:solidFill>
                  <a:prstClr val="black"/>
                </a:solidFill>
                <a:latin typeface="Levenim MT" pitchFamily="2" charset="-79"/>
                <a:cs typeface="Levenim MT" pitchFamily="2" charset="-79"/>
              </a:rPr>
              <a:t>R A V E P I T</a:t>
            </a:r>
          </a:p>
        </p:txBody>
      </p:sp>
      <p:sp>
        <p:nvSpPr>
          <p:cNvPr id="40" name="TextBox 39"/>
          <p:cNvSpPr txBox="1"/>
          <p:nvPr/>
        </p:nvSpPr>
        <p:spPr>
          <a:xfrm>
            <a:off x="382779" y="4471318"/>
            <a:ext cx="8352926" cy="923330"/>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endParaRPr lang="en-GB" b="1">
              <a:solidFill>
                <a:prstClr val="black"/>
              </a:solidFill>
              <a:latin typeface="Levenim MT" pitchFamily="2" charset="-79"/>
              <a:cs typeface="Levenim MT" pitchFamily="2" charset="-79"/>
            </a:endParaRPr>
          </a:p>
          <a:p>
            <a:pPr algn="ctr"/>
            <a:endParaRPr lang="en-GB" b="1">
              <a:solidFill>
                <a:prstClr val="black"/>
              </a:solidFill>
              <a:latin typeface="Levenim MT" pitchFamily="2" charset="-79"/>
              <a:cs typeface="Levenim MT" pitchFamily="2" charset="-79"/>
            </a:endParaRPr>
          </a:p>
          <a:p>
            <a:pPr algn="ctr"/>
            <a:endParaRPr lang="en-GB" b="1">
              <a:solidFill>
                <a:prstClr val="black"/>
              </a:solidFill>
              <a:latin typeface="Levenim MT" pitchFamily="2" charset="-79"/>
              <a:cs typeface="Levenim MT" pitchFamily="2" charset="-79"/>
            </a:endParaRPr>
          </a:p>
        </p:txBody>
      </p:sp>
      <p:sp>
        <p:nvSpPr>
          <p:cNvPr id="41" name="TextBox 40"/>
          <p:cNvSpPr txBox="1"/>
          <p:nvPr/>
        </p:nvSpPr>
        <p:spPr>
          <a:xfrm>
            <a:off x="382779" y="4613145"/>
            <a:ext cx="8340169" cy="646331"/>
          </a:xfrm>
          <a:prstGeom prst="rect">
            <a:avLst/>
          </a:prstGeom>
          <a:noFill/>
        </p:spPr>
        <p:txBody>
          <a:bodyPr wrap="square" rtlCol="0">
            <a:spAutoFit/>
          </a:bodyPr>
          <a:lstStyle/>
          <a:p>
            <a:pPr algn="ctr"/>
            <a:r>
              <a:rPr lang="en-GB" sz="3600" b="1">
                <a:solidFill>
                  <a:prstClr val="black"/>
                </a:solidFill>
                <a:latin typeface="Levenim MT" pitchFamily="2" charset="-79"/>
                <a:cs typeface="Levenim MT" pitchFamily="2" charset="-79"/>
              </a:rPr>
              <a:t>R O G E R P I N T</a:t>
            </a:r>
          </a:p>
        </p:txBody>
      </p:sp>
      <p:sp>
        <p:nvSpPr>
          <p:cNvPr id="42" name="TextBox 41"/>
          <p:cNvSpPr txBox="1"/>
          <p:nvPr/>
        </p:nvSpPr>
        <p:spPr>
          <a:xfrm>
            <a:off x="382779" y="5644687"/>
            <a:ext cx="8352926" cy="923330"/>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endParaRPr lang="en-GB" b="1">
              <a:solidFill>
                <a:prstClr val="black"/>
              </a:solidFill>
              <a:latin typeface="Levenim MT" pitchFamily="2" charset="-79"/>
              <a:cs typeface="Levenim MT" pitchFamily="2" charset="-79"/>
            </a:endParaRPr>
          </a:p>
          <a:p>
            <a:pPr algn="ctr"/>
            <a:endParaRPr lang="en-GB" b="1">
              <a:solidFill>
                <a:prstClr val="black"/>
              </a:solidFill>
              <a:latin typeface="Levenim MT" pitchFamily="2" charset="-79"/>
              <a:cs typeface="Levenim MT" pitchFamily="2" charset="-79"/>
            </a:endParaRPr>
          </a:p>
          <a:p>
            <a:pPr algn="ctr"/>
            <a:endParaRPr lang="en-GB" b="1">
              <a:solidFill>
                <a:prstClr val="black"/>
              </a:solidFill>
              <a:latin typeface="Levenim MT" pitchFamily="2" charset="-79"/>
              <a:cs typeface="Levenim MT" pitchFamily="2" charset="-79"/>
            </a:endParaRPr>
          </a:p>
        </p:txBody>
      </p:sp>
      <p:sp>
        <p:nvSpPr>
          <p:cNvPr id="43" name="TextBox 42"/>
          <p:cNvSpPr txBox="1"/>
          <p:nvPr/>
        </p:nvSpPr>
        <p:spPr>
          <a:xfrm>
            <a:off x="382779" y="5803061"/>
            <a:ext cx="8340169" cy="646331"/>
          </a:xfrm>
          <a:prstGeom prst="rect">
            <a:avLst/>
          </a:prstGeom>
          <a:noFill/>
        </p:spPr>
        <p:txBody>
          <a:bodyPr wrap="square" rtlCol="0">
            <a:spAutoFit/>
          </a:bodyPr>
          <a:lstStyle/>
          <a:p>
            <a:pPr algn="ctr"/>
            <a:r>
              <a:rPr lang="en-GB" sz="3600" b="1">
                <a:solidFill>
                  <a:prstClr val="black"/>
                </a:solidFill>
                <a:latin typeface="Levenim MT" pitchFamily="2" charset="-79"/>
                <a:cs typeface="Levenim MT" pitchFamily="2" charset="-79"/>
              </a:rPr>
              <a:t>D A N C E   T I N F O I L</a:t>
            </a:r>
          </a:p>
        </p:txBody>
      </p:sp>
      <p:sp>
        <p:nvSpPr>
          <p:cNvPr id="19" name="TextBox 18"/>
          <p:cNvSpPr txBox="1"/>
          <p:nvPr/>
        </p:nvSpPr>
        <p:spPr>
          <a:xfrm>
            <a:off x="382779" y="4466308"/>
            <a:ext cx="482963"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C</a:t>
            </a:r>
          </a:p>
        </p:txBody>
      </p:sp>
      <p:sp>
        <p:nvSpPr>
          <p:cNvPr id="17" name="TextBox 16"/>
          <p:cNvSpPr txBox="1"/>
          <p:nvPr/>
        </p:nvSpPr>
        <p:spPr>
          <a:xfrm>
            <a:off x="382779" y="3295443"/>
            <a:ext cx="482963"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B</a:t>
            </a:r>
          </a:p>
        </p:txBody>
      </p:sp>
      <p:sp>
        <p:nvSpPr>
          <p:cNvPr id="20" name="TextBox 19"/>
          <p:cNvSpPr txBox="1"/>
          <p:nvPr/>
        </p:nvSpPr>
        <p:spPr>
          <a:xfrm>
            <a:off x="382779" y="5637174"/>
            <a:ext cx="482963"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D</a:t>
            </a:r>
          </a:p>
        </p:txBody>
      </p:sp>
      <p:sp>
        <p:nvSpPr>
          <p:cNvPr id="22" name="TextBox 21">
            <a:extLst>
              <a:ext uri="{FF2B5EF4-FFF2-40B4-BE49-F238E27FC236}">
                <a16:creationId xmlns:a16="http://schemas.microsoft.com/office/drawing/2014/main" id="{500C84EB-86CE-CB41-AAF1-C54869C78668}"/>
              </a:ext>
            </a:extLst>
          </p:cNvPr>
          <p:cNvSpPr txBox="1"/>
          <p:nvPr/>
        </p:nvSpPr>
        <p:spPr>
          <a:xfrm>
            <a:off x="1998737" y="2278578"/>
            <a:ext cx="5223473" cy="646331"/>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600" b="1">
                <a:solidFill>
                  <a:prstClr val="black"/>
                </a:solidFill>
                <a:latin typeface="Levenim MT" pitchFamily="2" charset="-79"/>
                <a:cs typeface="Levenim MT" pitchFamily="2" charset="-79"/>
              </a:rPr>
              <a:t>SETTINGS</a:t>
            </a:r>
          </a:p>
        </p:txBody>
      </p:sp>
      <p:sp>
        <p:nvSpPr>
          <p:cNvPr id="23" name="TextBox 22">
            <a:extLst>
              <a:ext uri="{FF2B5EF4-FFF2-40B4-BE49-F238E27FC236}">
                <a16:creationId xmlns:a16="http://schemas.microsoft.com/office/drawing/2014/main" id="{F9A49FF8-FD4E-2E44-8A6E-698E88A6F57F}"/>
              </a:ext>
            </a:extLst>
          </p:cNvPr>
          <p:cNvSpPr txBox="1"/>
          <p:nvPr/>
        </p:nvSpPr>
        <p:spPr>
          <a:xfrm>
            <a:off x="1998737" y="4602926"/>
            <a:ext cx="5223473" cy="646331"/>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600" b="1">
                <a:solidFill>
                  <a:prstClr val="black"/>
                </a:solidFill>
                <a:latin typeface="Levenim MT" pitchFamily="2" charset="-79"/>
                <a:cs typeface="Levenim MT" pitchFamily="2" charset="-79"/>
              </a:rPr>
              <a:t>REPORTING</a:t>
            </a:r>
          </a:p>
        </p:txBody>
      </p:sp>
      <p:sp>
        <p:nvSpPr>
          <p:cNvPr id="24" name="TextBox 23">
            <a:extLst>
              <a:ext uri="{FF2B5EF4-FFF2-40B4-BE49-F238E27FC236}">
                <a16:creationId xmlns:a16="http://schemas.microsoft.com/office/drawing/2014/main" id="{5BB535DD-7021-C740-9657-81597F307399}"/>
              </a:ext>
            </a:extLst>
          </p:cNvPr>
          <p:cNvSpPr txBox="1"/>
          <p:nvPr/>
        </p:nvSpPr>
        <p:spPr>
          <a:xfrm>
            <a:off x="1998737" y="3435308"/>
            <a:ext cx="5223473" cy="646331"/>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600" b="1">
                <a:solidFill>
                  <a:prstClr val="black"/>
                </a:solidFill>
                <a:latin typeface="Levenim MT" pitchFamily="2" charset="-79"/>
                <a:cs typeface="Levenim MT" pitchFamily="2" charset="-79"/>
              </a:rPr>
              <a:t>PRIVATE</a:t>
            </a:r>
          </a:p>
        </p:txBody>
      </p:sp>
      <p:sp>
        <p:nvSpPr>
          <p:cNvPr id="25" name="TextBox 24">
            <a:extLst>
              <a:ext uri="{FF2B5EF4-FFF2-40B4-BE49-F238E27FC236}">
                <a16:creationId xmlns:a16="http://schemas.microsoft.com/office/drawing/2014/main" id="{A95406BE-B8B1-DA41-980E-EF8FBE4523F9}"/>
              </a:ext>
            </a:extLst>
          </p:cNvPr>
          <p:cNvSpPr txBox="1"/>
          <p:nvPr/>
        </p:nvSpPr>
        <p:spPr>
          <a:xfrm>
            <a:off x="1998737" y="5788439"/>
            <a:ext cx="5223473" cy="646331"/>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600" b="1">
                <a:solidFill>
                  <a:prstClr val="black"/>
                </a:solidFill>
                <a:latin typeface="Levenim MT" pitchFamily="2" charset="-79"/>
                <a:cs typeface="Levenim MT" pitchFamily="2" charset="-79"/>
              </a:rPr>
              <a:t>CONFIDENTIAL</a:t>
            </a:r>
          </a:p>
        </p:txBody>
      </p:sp>
      <p:sp>
        <p:nvSpPr>
          <p:cNvPr id="26" name="Rounded Rectangle 25">
            <a:extLst>
              <a:ext uri="{FF2B5EF4-FFF2-40B4-BE49-F238E27FC236}">
                <a16:creationId xmlns:a16="http://schemas.microsoft.com/office/drawing/2014/main" id="{7D2842BB-6AB6-EB4D-B084-76E0FB789CD2}"/>
              </a:ext>
            </a:extLst>
          </p:cNvPr>
          <p:cNvSpPr/>
          <p:nvPr/>
        </p:nvSpPr>
        <p:spPr>
          <a:xfrm>
            <a:off x="298774" y="980728"/>
            <a:ext cx="8449690"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A29CE32-D4DE-CC4D-950D-B2A319E9024A}"/>
              </a:ext>
            </a:extLst>
          </p:cNvPr>
          <p:cNvSpPr/>
          <p:nvPr/>
        </p:nvSpPr>
        <p:spPr>
          <a:xfrm>
            <a:off x="395536" y="1040861"/>
            <a:ext cx="8449690" cy="461665"/>
          </a:xfrm>
          <a:prstGeom prst="rect">
            <a:avLst/>
          </a:prstGeom>
        </p:spPr>
        <p:txBody>
          <a:bodyPr wrap="square">
            <a:spAutoFit/>
          </a:bodyPr>
          <a:lstStyle/>
          <a:p>
            <a:pPr algn="ctr"/>
            <a:r>
              <a:rPr lang="en-GB" sz="2400" b="1">
                <a:ln w="12700">
                  <a:solidFill>
                    <a:schemeClr val="bg1"/>
                  </a:solidFill>
                </a:ln>
                <a:solidFill>
                  <a:schemeClr val="tx1">
                    <a:lumMod val="95000"/>
                    <a:lumOff val="5000"/>
                  </a:schemeClr>
                </a:solidFill>
                <a:effectLst>
                  <a:glow rad="228600">
                    <a:srgbClr val="FF0000">
                      <a:alpha val="60000"/>
                    </a:srgbClr>
                  </a:glow>
                  <a:outerShdw blurRad="50800" dist="38100" dir="5400000" algn="t" rotWithShape="0">
                    <a:prstClr val="black">
                      <a:alpha val="40000"/>
                    </a:prstClr>
                  </a:outerShdw>
                </a:effectLst>
                <a:latin typeface="Arial" pitchFamily="34" charset="0"/>
                <a:cs typeface="Arial" pitchFamily="34" charset="0"/>
              </a:rPr>
              <a:t>ANAGRAMS –UNSCRAMBLE THE WORDS</a:t>
            </a:r>
            <a:endParaRPr lang="en-GB" sz="2400">
              <a:ln w="12700">
                <a:solidFill>
                  <a:schemeClr val="bg1"/>
                </a:solidFill>
              </a:ln>
              <a:effectLst>
                <a:glow rad="228600">
                  <a:srgbClr val="FF0000">
                    <a:alpha val="60000"/>
                  </a:srgbClr>
                </a:glow>
                <a:outerShdw blurRad="50800" dist="38100" dir="5400000" algn="t" rotWithShape="0">
                  <a:prstClr val="black">
                    <a:alpha val="40000"/>
                  </a:prstClr>
                </a:outerShdw>
              </a:effectLst>
              <a:latin typeface="Arial" pitchFamily="34" charset="0"/>
              <a:cs typeface="Arial" pitchFamily="34" charset="0"/>
            </a:endParaRPr>
          </a:p>
        </p:txBody>
      </p:sp>
    </p:spTree>
    <p:extLst>
      <p:ext uri="{BB962C8B-B14F-4D97-AF65-F5344CB8AC3E}">
        <p14:creationId xmlns:p14="http://schemas.microsoft.com/office/powerpoint/2010/main" val="24755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2"/>
          <p:cNvSpPr/>
          <p:nvPr/>
        </p:nvSpPr>
        <p:spPr>
          <a:xfrm>
            <a:off x="1330447" y="191506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0" name="Chevron 19"/>
          <p:cNvSpPr/>
          <p:nvPr/>
        </p:nvSpPr>
        <p:spPr>
          <a:xfrm>
            <a:off x="775481" y="1933759"/>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3" name="Chevron 22"/>
          <p:cNvSpPr/>
          <p:nvPr/>
        </p:nvSpPr>
        <p:spPr>
          <a:xfrm>
            <a:off x="220515" y="193663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3" name="Chevron 12">
            <a:extLst>
              <a:ext uri="{FF2B5EF4-FFF2-40B4-BE49-F238E27FC236}">
                <a16:creationId xmlns:a16="http://schemas.microsoft.com/office/drawing/2014/main" id="{1721DC49-BA5C-AA4C-8BB7-ADFB44ABDBF5}"/>
              </a:ext>
            </a:extLst>
          </p:cNvPr>
          <p:cNvSpPr/>
          <p:nvPr/>
        </p:nvSpPr>
        <p:spPr>
          <a:xfrm>
            <a:off x="1330447" y="316197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5" name="Chevron 14">
            <a:extLst>
              <a:ext uri="{FF2B5EF4-FFF2-40B4-BE49-F238E27FC236}">
                <a16:creationId xmlns:a16="http://schemas.microsoft.com/office/drawing/2014/main" id="{28434556-985D-1D48-9BD5-DC74C71D59C4}"/>
              </a:ext>
            </a:extLst>
          </p:cNvPr>
          <p:cNvSpPr/>
          <p:nvPr/>
        </p:nvSpPr>
        <p:spPr>
          <a:xfrm>
            <a:off x="775481" y="3180668"/>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6" name="Chevron 15">
            <a:extLst>
              <a:ext uri="{FF2B5EF4-FFF2-40B4-BE49-F238E27FC236}">
                <a16:creationId xmlns:a16="http://schemas.microsoft.com/office/drawing/2014/main" id="{E026A799-35F7-B94A-AE99-9C0A16A906C7}"/>
              </a:ext>
            </a:extLst>
          </p:cNvPr>
          <p:cNvSpPr/>
          <p:nvPr/>
        </p:nvSpPr>
        <p:spPr>
          <a:xfrm>
            <a:off x="220515" y="318354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aphicFrame>
        <p:nvGraphicFramePr>
          <p:cNvPr id="21" name="Table 20">
            <a:extLst>
              <a:ext uri="{FF2B5EF4-FFF2-40B4-BE49-F238E27FC236}">
                <a16:creationId xmlns:a16="http://schemas.microsoft.com/office/drawing/2014/main" id="{F5B9D4BD-E233-BD4B-8911-0C53CF71A1C4}"/>
              </a:ext>
            </a:extLst>
          </p:cNvPr>
          <p:cNvGraphicFramePr>
            <a:graphicFrameLocks noGrp="1"/>
          </p:cNvGraphicFramePr>
          <p:nvPr>
            <p:extLst>
              <p:ext uri="{D42A27DB-BD31-4B8C-83A1-F6EECF244321}">
                <p14:modId xmlns:p14="http://schemas.microsoft.com/office/powerpoint/2010/main" val="3019697254"/>
              </p:ext>
            </p:extLst>
          </p:nvPr>
        </p:nvGraphicFramePr>
        <p:xfrm>
          <a:off x="4326" y="1878771"/>
          <a:ext cx="9139674" cy="3161417"/>
        </p:xfrm>
        <a:graphic>
          <a:graphicData uri="http://schemas.openxmlformats.org/drawingml/2006/table">
            <a:tbl>
              <a:tblPr firstRow="1" bandRow="1">
                <a:tableStyleId>{5C22544A-7EE6-4342-B048-85BDC9FD1C3A}</a:tableStyleId>
              </a:tblPr>
              <a:tblGrid>
                <a:gridCol w="2819085">
                  <a:extLst>
                    <a:ext uri="{9D8B030D-6E8A-4147-A177-3AD203B41FA5}">
                      <a16:colId xmlns:a16="http://schemas.microsoft.com/office/drawing/2014/main" val="2469962901"/>
                    </a:ext>
                  </a:extLst>
                </a:gridCol>
                <a:gridCol w="445083">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b="1">
                          <a:solidFill>
                            <a:schemeClr val="tx1"/>
                          </a:solidFill>
                        </a:rPr>
                        <a:t>Confidence Checker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a:solidFill>
                            <a:schemeClr val="tx1"/>
                          </a:solidFill>
                        </a:rPr>
                        <a:t>AFTER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a:buFontTx/>
                        <a:buNone/>
                      </a:pPr>
                      <a:r>
                        <a:rPr lang="en-US" sz="1600">
                          <a:solidFill>
                            <a:schemeClr val="tx1"/>
                          </a:solidFill>
                        </a:rPr>
                        <a:t>I can explain what online stress 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r>
                        <a:rPr lang="en-US" sz="1600">
                          <a:solidFill>
                            <a:schemeClr val="tx1"/>
                          </a:solidFill>
                        </a:rPr>
                        <a:t>I understand the link between mental health and social media usage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r>
                        <a:rPr lang="en-US" sz="1600">
                          <a:solidFill>
                            <a:schemeClr val="tx1"/>
                          </a:solidFill>
                        </a:rPr>
                        <a:t>I know how to keep my online data safe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2" name="Picture 10">
            <a:extLst>
              <a:ext uri="{FF2B5EF4-FFF2-40B4-BE49-F238E27FC236}">
                <a16:creationId xmlns:a16="http://schemas.microsoft.com/office/drawing/2014/main" id="{012B0609-7DCD-294A-BC82-24174D209FF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08981" y="2567423"/>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86CDB9BF-C342-0245-9541-5951E9D6EE6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55836" y="2564157"/>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a:extLst>
              <a:ext uri="{FF2B5EF4-FFF2-40B4-BE49-F238E27FC236}">
                <a16:creationId xmlns:a16="http://schemas.microsoft.com/office/drawing/2014/main" id="{EB247A3C-C1CE-984C-AA5F-0CE7278943A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03573" y="2567423"/>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79E5FA0E-E21F-AB42-9EE5-3E81D59EEB6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047" y="1878771"/>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5EF1EB5C-5C65-674D-8FEA-CA13F698B37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63276" y="1922827"/>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A315946B-B4D8-5D4B-AB22-046C004FAD1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79005" y="1936076"/>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Chevron 16">
            <a:extLst>
              <a:ext uri="{FF2B5EF4-FFF2-40B4-BE49-F238E27FC236}">
                <a16:creationId xmlns:a16="http://schemas.microsoft.com/office/drawing/2014/main" id="{073BDF6F-D49C-2444-A173-81B063E04B3C}"/>
              </a:ext>
            </a:extLst>
          </p:cNvPr>
          <p:cNvSpPr/>
          <p:nvPr/>
        </p:nvSpPr>
        <p:spPr>
          <a:xfrm>
            <a:off x="8179005" y="349555"/>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8" name="Chevron 17">
            <a:extLst>
              <a:ext uri="{FF2B5EF4-FFF2-40B4-BE49-F238E27FC236}">
                <a16:creationId xmlns:a16="http://schemas.microsoft.com/office/drawing/2014/main" id="{CD51B096-DC18-4F4F-9A61-69FD561C064D}"/>
              </a:ext>
            </a:extLst>
          </p:cNvPr>
          <p:cNvSpPr/>
          <p:nvPr/>
        </p:nvSpPr>
        <p:spPr>
          <a:xfrm>
            <a:off x="7624039" y="368247"/>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9" name="Chevron 18">
            <a:extLst>
              <a:ext uri="{FF2B5EF4-FFF2-40B4-BE49-F238E27FC236}">
                <a16:creationId xmlns:a16="http://schemas.microsoft.com/office/drawing/2014/main" id="{EA1B3BC0-3B47-B54E-8C36-30AF70CB2875}"/>
              </a:ext>
            </a:extLst>
          </p:cNvPr>
          <p:cNvSpPr/>
          <p:nvPr/>
        </p:nvSpPr>
        <p:spPr>
          <a:xfrm>
            <a:off x="7069073" y="371125"/>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29" name="Picture 28">
            <a:extLst>
              <a:ext uri="{FF2B5EF4-FFF2-40B4-BE49-F238E27FC236}">
                <a16:creationId xmlns:a16="http://schemas.microsoft.com/office/drawing/2014/main" id="{D0C74B5A-6ECD-C248-95EA-908C7FAF930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85064" y="5034216"/>
            <a:ext cx="854463" cy="628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Rounded Rectangle 31">
            <a:extLst>
              <a:ext uri="{FF2B5EF4-FFF2-40B4-BE49-F238E27FC236}">
                <a16:creationId xmlns:a16="http://schemas.microsoft.com/office/drawing/2014/main" id="{FBD244F5-CA6D-F642-82C0-0EB5C3283914}"/>
              </a:ext>
            </a:extLst>
          </p:cNvPr>
          <p:cNvSpPr/>
          <p:nvPr/>
        </p:nvSpPr>
        <p:spPr>
          <a:xfrm>
            <a:off x="927881" y="5034216"/>
            <a:ext cx="5472919" cy="628081"/>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Complete the confidence checker of where you think you are at for this lesson </a:t>
            </a:r>
            <a:r>
              <a:rPr lang="en-US" sz="1200">
                <a:solidFill>
                  <a:schemeClr val="tx1"/>
                </a:solidFill>
              </a:rPr>
              <a:t>(Discussion or complete sheet)</a:t>
            </a:r>
            <a:endParaRPr lang="en-US">
              <a:solidFill>
                <a:schemeClr val="tx1"/>
              </a:solidFill>
            </a:endParaRPr>
          </a:p>
        </p:txBody>
      </p:sp>
      <p:pic>
        <p:nvPicPr>
          <p:cNvPr id="33" name="Picture 18" descr="C:\Users\Optic Group111\Desktop\Task.png">
            <a:extLst>
              <a:ext uri="{FF2B5EF4-FFF2-40B4-BE49-F238E27FC236}">
                <a16:creationId xmlns:a16="http://schemas.microsoft.com/office/drawing/2014/main" id="{3CF579CE-68B2-A14A-929C-8C2CDBC53D3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20515" y="5010906"/>
            <a:ext cx="623102" cy="6231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7">
            <a:extLst>
              <a:ext uri="{FF2B5EF4-FFF2-40B4-BE49-F238E27FC236}">
                <a16:creationId xmlns:a16="http://schemas.microsoft.com/office/drawing/2014/main" id="{82234F0E-0BE4-7043-BD14-49EAC4903B0E}"/>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Rounded Rectangle 34">
            <a:extLst>
              <a:ext uri="{FF2B5EF4-FFF2-40B4-BE49-F238E27FC236}">
                <a16:creationId xmlns:a16="http://schemas.microsoft.com/office/drawing/2014/main" id="{E665EEC5-24FF-834B-A760-A5B84645884B}"/>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Comic Sans MS" panose="030F0902030302020204" pitchFamily="66" charset="0"/>
              </a:rPr>
              <a:t>3 Minutes</a:t>
            </a:r>
          </a:p>
        </p:txBody>
      </p:sp>
      <p:pic>
        <p:nvPicPr>
          <p:cNvPr id="30" name="Picture 5" descr="C:\Users\Optic Group111\Desktop\CORE THEME 6.png">
            <a:extLst>
              <a:ext uri="{FF2B5EF4-FFF2-40B4-BE49-F238E27FC236}">
                <a16:creationId xmlns:a16="http://schemas.microsoft.com/office/drawing/2014/main" id="{CFFC37C1-DEEB-7149-BAC7-C7D7F44792F3}"/>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183991" y="286613"/>
            <a:ext cx="633593" cy="63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9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1j31PFz_400x400.jpg">
            <a:extLst>
              <a:ext uri="{FF2B5EF4-FFF2-40B4-BE49-F238E27FC236}">
                <a16:creationId xmlns:a16="http://schemas.microsoft.com/office/drawing/2014/main" id="{2101FF0C-0487-2C4F-8E9D-867365E0DEF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 b="90000" l="10000" r="90000">
                        <a14:foregroundMark x1="51000" y1="73250" x2="51000" y2="73250"/>
                        <a14:backgroundMark x1="42500" y1="20750" x2="42500" y2="20750"/>
                        <a14:backgroundMark x1="40500" y1="29750" x2="40500" y2="29750"/>
                        <a14:backgroundMark x1="48250" y1="74500" x2="48250" y2="74500"/>
                      </a14:backgroundRemoval>
                    </a14:imgEffect>
                  </a14:imgLayer>
                </a14:imgProps>
              </a:ext>
              <a:ext uri="{28A0092B-C50C-407E-A947-70E740481C1C}">
                <a14:useLocalDpi xmlns:a14="http://schemas.microsoft.com/office/drawing/2010/main"/>
              </a:ext>
            </a:extLst>
          </a:blip>
          <a:srcRect l="25672" r="22881" b="25495"/>
          <a:stretch/>
        </p:blipFill>
        <p:spPr>
          <a:xfrm>
            <a:off x="8003507" y="1245313"/>
            <a:ext cx="1023804" cy="1482663"/>
          </a:xfrm>
          <a:prstGeom prst="rect">
            <a:avLst/>
          </a:prstGeom>
        </p:spPr>
      </p:pic>
      <p:pic>
        <p:nvPicPr>
          <p:cNvPr id="6" name="Picture 5" descr="large-TWITTER ROUND SARAH LGBT.png">
            <a:extLst>
              <a:ext uri="{FF2B5EF4-FFF2-40B4-BE49-F238E27FC236}">
                <a16:creationId xmlns:a16="http://schemas.microsoft.com/office/drawing/2014/main" id="{983A4FF6-0423-A747-8112-20E8CA77D46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11" b="100000" l="0" r="100000">
                        <a14:foregroundMark x1="55125" y1="85695" x2="55125" y2="85695"/>
                        <a14:backgroundMark x1="38781" y1="37567" x2="38781" y2="37567"/>
                      </a14:backgroundRemoval>
                    </a14:imgEffect>
                  </a14:imgLayer>
                </a14:imgProps>
              </a:ext>
              <a:ext uri="{28A0092B-C50C-407E-A947-70E740481C1C}">
                <a14:useLocalDpi xmlns:a14="http://schemas.microsoft.com/office/drawing/2010/main"/>
              </a:ext>
            </a:extLst>
          </a:blip>
          <a:srcRect/>
          <a:stretch/>
        </p:blipFill>
        <p:spPr>
          <a:xfrm>
            <a:off x="138289" y="1227068"/>
            <a:ext cx="714503" cy="1482663"/>
          </a:xfrm>
          <a:prstGeom prst="rect">
            <a:avLst/>
          </a:prstGeom>
        </p:spPr>
      </p:pic>
      <p:sp>
        <p:nvSpPr>
          <p:cNvPr id="2" name="Title 1">
            <a:extLst>
              <a:ext uri="{FF2B5EF4-FFF2-40B4-BE49-F238E27FC236}">
                <a16:creationId xmlns:a16="http://schemas.microsoft.com/office/drawing/2014/main" id="{68FC9AD3-BB1D-E24F-BF0D-C0FB42FE7D25}"/>
              </a:ext>
            </a:extLst>
          </p:cNvPr>
          <p:cNvSpPr>
            <a:spLocks noGrp="1"/>
          </p:cNvSpPr>
          <p:nvPr>
            <p:ph type="title"/>
          </p:nvPr>
        </p:nvSpPr>
        <p:spPr>
          <a:xfrm>
            <a:off x="289571" y="1659483"/>
            <a:ext cx="8583989" cy="4090154"/>
          </a:xfrm>
          <a:custGeom>
            <a:avLst/>
            <a:gdLst>
              <a:gd name="connsiteX0" fmla="*/ 0 w 8569475"/>
              <a:gd name="connsiteY0" fmla="*/ 826522 h 4959031"/>
              <a:gd name="connsiteX1" fmla="*/ 826522 w 8569475"/>
              <a:gd name="connsiteY1" fmla="*/ 0 h 4959031"/>
              <a:gd name="connsiteX2" fmla="*/ 7742953 w 8569475"/>
              <a:gd name="connsiteY2" fmla="*/ 0 h 4959031"/>
              <a:gd name="connsiteX3" fmla="*/ 8569475 w 8569475"/>
              <a:gd name="connsiteY3" fmla="*/ 826522 h 4959031"/>
              <a:gd name="connsiteX4" fmla="*/ 8569475 w 8569475"/>
              <a:gd name="connsiteY4" fmla="*/ 4132509 h 4959031"/>
              <a:gd name="connsiteX5" fmla="*/ 7742953 w 8569475"/>
              <a:gd name="connsiteY5" fmla="*/ 4959031 h 4959031"/>
              <a:gd name="connsiteX6" fmla="*/ 826522 w 8569475"/>
              <a:gd name="connsiteY6" fmla="*/ 4959031 h 4959031"/>
              <a:gd name="connsiteX7" fmla="*/ 0 w 8569475"/>
              <a:gd name="connsiteY7" fmla="*/ 4132509 h 4959031"/>
              <a:gd name="connsiteX8" fmla="*/ 0 w 8569475"/>
              <a:gd name="connsiteY8" fmla="*/ 826522 h 4959031"/>
              <a:gd name="connsiteX0" fmla="*/ 0 w 8583989"/>
              <a:gd name="connsiteY0" fmla="*/ 1218408 h 4959031"/>
              <a:gd name="connsiteX1" fmla="*/ 841036 w 8583989"/>
              <a:gd name="connsiteY1" fmla="*/ 0 h 4959031"/>
              <a:gd name="connsiteX2" fmla="*/ 7757467 w 8583989"/>
              <a:gd name="connsiteY2" fmla="*/ 0 h 4959031"/>
              <a:gd name="connsiteX3" fmla="*/ 8583989 w 8583989"/>
              <a:gd name="connsiteY3" fmla="*/ 826522 h 4959031"/>
              <a:gd name="connsiteX4" fmla="*/ 8583989 w 8583989"/>
              <a:gd name="connsiteY4" fmla="*/ 4132509 h 4959031"/>
              <a:gd name="connsiteX5" fmla="*/ 7757467 w 8583989"/>
              <a:gd name="connsiteY5" fmla="*/ 4959031 h 4959031"/>
              <a:gd name="connsiteX6" fmla="*/ 841036 w 8583989"/>
              <a:gd name="connsiteY6" fmla="*/ 4959031 h 4959031"/>
              <a:gd name="connsiteX7" fmla="*/ 14514 w 8583989"/>
              <a:gd name="connsiteY7" fmla="*/ 4132509 h 4959031"/>
              <a:gd name="connsiteX8" fmla="*/ 0 w 8583989"/>
              <a:gd name="connsiteY8"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826522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3989" h="4959031">
                <a:moveTo>
                  <a:pt x="0" y="1218408"/>
                </a:moveTo>
                <a:cubicBezTo>
                  <a:pt x="38824" y="589324"/>
                  <a:pt x="992656" y="1199700"/>
                  <a:pt x="1132829" y="996632"/>
                </a:cubicBezTo>
                <a:cubicBezTo>
                  <a:pt x="1273002" y="793564"/>
                  <a:pt x="-410632" y="59667"/>
                  <a:pt x="841036" y="0"/>
                </a:cubicBezTo>
                <a:lnTo>
                  <a:pt x="7757467" y="0"/>
                </a:lnTo>
                <a:cubicBezTo>
                  <a:pt x="8213942" y="0"/>
                  <a:pt x="6392332" y="1342504"/>
                  <a:pt x="8583989" y="1116808"/>
                </a:cubicBezTo>
                <a:lnTo>
                  <a:pt x="8583989" y="4132509"/>
                </a:lnTo>
                <a:cubicBezTo>
                  <a:pt x="8583989" y="4588984"/>
                  <a:pt x="8213942" y="4959031"/>
                  <a:pt x="7757467" y="4959031"/>
                </a:cubicBezTo>
                <a:lnTo>
                  <a:pt x="841036" y="4959031"/>
                </a:lnTo>
                <a:cubicBezTo>
                  <a:pt x="384561" y="4959031"/>
                  <a:pt x="14514" y="4588984"/>
                  <a:pt x="14514" y="4132509"/>
                </a:cubicBezTo>
                <a:cubicBezTo>
                  <a:pt x="14514" y="3030513"/>
                  <a:pt x="0" y="2320404"/>
                  <a:pt x="0" y="1218408"/>
                </a:cubicBezTo>
                <a:close/>
              </a:path>
            </a:pathLst>
          </a:custGeom>
        </p:spPr>
        <p:style>
          <a:lnRef idx="2">
            <a:schemeClr val="dk1"/>
          </a:lnRef>
          <a:fillRef idx="1">
            <a:schemeClr val="lt1"/>
          </a:fillRef>
          <a:effectRef idx="0">
            <a:schemeClr val="dk1"/>
          </a:effectRef>
          <a:fontRef idx="minor">
            <a:schemeClr val="dk1"/>
          </a:fontRef>
        </p:style>
        <p:txBody>
          <a:bodyPr/>
          <a:lstStyle/>
          <a:p>
            <a:r>
              <a:rPr lang="en-US" sz="1200" b="1"/>
              <a:t>                   </a:t>
            </a:r>
            <a:br>
              <a:rPr lang="en-US" sz="1200" b="1"/>
            </a:br>
            <a:r>
              <a:rPr lang="en-US" sz="1200" b="1">
                <a:latin typeface="Comic Sans MS" panose="030F0902030302020204" pitchFamily="66" charset="0"/>
              </a:rPr>
              <a:t>FOR MORE INFORMATION ABOUT THE TOPICS COVERED IN THIS UNIT </a:t>
            </a:r>
            <a:br>
              <a:rPr lang="en-US" sz="1200" b="1">
                <a:latin typeface="Comic Sans MS" panose="030F0902030302020204" pitchFamily="66" charset="0"/>
              </a:rPr>
            </a:br>
            <a:r>
              <a:rPr lang="en-US" sz="1200" b="1">
                <a:latin typeface="Comic Sans MS" panose="030F0902030302020204" pitchFamily="66" charset="0"/>
              </a:rPr>
              <a:t>WE WOULD ADVISE ONE OF THE BELOW:</a:t>
            </a:r>
            <a:br>
              <a:rPr lang="en-US" sz="1200" b="1">
                <a:latin typeface="Comic Sans MS" panose="030F0902030302020204" pitchFamily="66" charset="0"/>
              </a:rPr>
            </a:br>
            <a:br>
              <a:rPr lang="en-US" sz="1200" b="1">
                <a:latin typeface="Comic Sans MS" panose="030F0902030302020204" pitchFamily="66" charset="0"/>
              </a:rPr>
            </a:br>
            <a:r>
              <a:rPr lang="en-US" sz="1200" b="1">
                <a:latin typeface="Comic Sans MS" panose="030F0902030302020204" pitchFamily="66" charset="0"/>
              </a:rPr>
              <a:t>                 SPEAK TO YOUR PARENTS/GUARDIANS OR HEAD OF YEAR,</a:t>
            </a:r>
            <a:br>
              <a:rPr lang="en-US" sz="1200" b="1">
                <a:latin typeface="Comic Sans MS" panose="030F0902030302020204" pitchFamily="66" charset="0"/>
              </a:rPr>
            </a:br>
            <a:r>
              <a:rPr lang="en-US" sz="1200" b="1">
                <a:latin typeface="Comic Sans MS" panose="030F0902030302020204" pitchFamily="66" charset="0"/>
              </a:rPr>
              <a:t>TRUSTED ADULT </a:t>
            </a:r>
            <a:r>
              <a:rPr lang="en-US" sz="1000">
                <a:latin typeface="Comic Sans MS" panose="030F0902030302020204" pitchFamily="66" charset="0"/>
              </a:rPr>
              <a:t>OR FRIEND </a:t>
            </a:r>
            <a:r>
              <a:rPr lang="en-US" sz="1200" b="1">
                <a:latin typeface="Comic Sans MS" panose="030F0902030302020204" pitchFamily="66" charset="0"/>
              </a:rPr>
              <a:t>IF YOU HAVE ANY CONCERNS ABOUT </a:t>
            </a:r>
            <a:br>
              <a:rPr lang="en-US" sz="1200" b="1">
                <a:latin typeface="Comic Sans MS" panose="030F0902030302020204" pitchFamily="66" charset="0"/>
              </a:rPr>
            </a:br>
            <a:r>
              <a:rPr lang="en-US" sz="1200" b="1">
                <a:latin typeface="Comic Sans MS" panose="030F0902030302020204" pitchFamily="66" charset="0"/>
              </a:rPr>
              <a:t>YOURSELF OR SOMEONE YOU KNOW – IT IS ALWAYS IMPORTANT TO TELL SOMEONE!</a:t>
            </a:r>
            <a:br>
              <a:rPr lang="en-US" sz="1200" b="1">
                <a:latin typeface="Comic Sans MS" panose="030F0902030302020204" pitchFamily="66" charset="0"/>
              </a:rPr>
            </a:br>
            <a:br>
              <a:rPr lang="en-US" sz="1200" b="1">
                <a:latin typeface="Comic Sans MS" panose="030F0902030302020204" pitchFamily="66" charset="0"/>
              </a:rPr>
            </a:br>
            <a:r>
              <a:rPr lang="en-US" sz="1200" b="1">
                <a:latin typeface="Comic Sans MS" panose="030F0902030302020204" pitchFamily="66" charset="0"/>
              </a:rPr>
              <a:t>SUBMIT ANNONYMOUS QUESTION TO </a:t>
            </a:r>
            <a:r>
              <a:rPr lang="en-US" sz="1200">
                <a:latin typeface="Comic Sans MS" panose="030F0902030302020204" pitchFamily="66" charset="0"/>
                <a:hlinkClick r:id="rId7"/>
              </a:rPr>
              <a:t>https://riseabove.org.uk/wall/</a:t>
            </a:r>
            <a:r>
              <a:rPr lang="en-US" sz="1200">
                <a:latin typeface="Comic Sans MS" panose="030F0902030302020204" pitchFamily="66" charset="0"/>
              </a:rPr>
              <a:t> </a:t>
            </a:r>
            <a:br>
              <a:rPr lang="en-US" sz="1200">
                <a:latin typeface="Comic Sans MS" panose="030F0902030302020204" pitchFamily="66" charset="0"/>
              </a:rPr>
            </a:br>
            <a:br>
              <a:rPr lang="en-US" sz="1200">
                <a:latin typeface="Comic Sans MS" panose="030F0902030302020204" pitchFamily="66" charset="0"/>
              </a:rPr>
            </a:br>
            <a:br>
              <a:rPr lang="en-US" sz="1200" b="1"/>
            </a:br>
            <a:br>
              <a:rPr lang="en-US" sz="1000"/>
            </a:br>
            <a:br>
              <a:rPr lang="en-US" sz="1000"/>
            </a:br>
            <a:endParaRPr lang="en-US" sz="1000"/>
          </a:p>
        </p:txBody>
      </p:sp>
      <p:pic>
        <p:nvPicPr>
          <p:cNvPr id="4" name="Picture 3" descr="note-42883_960_720.png">
            <a:extLst>
              <a:ext uri="{FF2B5EF4-FFF2-40B4-BE49-F238E27FC236}">
                <a16:creationId xmlns:a16="http://schemas.microsoft.com/office/drawing/2014/main" id="{5B2A3549-9382-D743-BF48-5E1C117D3C9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4948" y="29152"/>
            <a:ext cx="1293919" cy="1370032"/>
          </a:xfrm>
          <a:prstGeom prst="rect">
            <a:avLst/>
          </a:prstGeom>
        </p:spPr>
      </p:pic>
      <p:pic>
        <p:nvPicPr>
          <p:cNvPr id="5" name="Picture 4" descr="IMPORTANT INFORMATION.jpg">
            <a:extLst>
              <a:ext uri="{FF2B5EF4-FFF2-40B4-BE49-F238E27FC236}">
                <a16:creationId xmlns:a16="http://schemas.microsoft.com/office/drawing/2014/main" id="{DFAFD1F2-4CC7-DD4F-A544-015E6D58272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0736372">
            <a:off x="331053" y="753176"/>
            <a:ext cx="1207180" cy="365701"/>
          </a:xfrm>
          <a:prstGeom prst="rect">
            <a:avLst/>
          </a:prstGeom>
          <a:ln>
            <a:solidFill>
              <a:schemeClr val="tx1"/>
            </a:solidFill>
          </a:ln>
        </p:spPr>
      </p:pic>
      <p:pic>
        <p:nvPicPr>
          <p:cNvPr id="7" name="Picture 6" descr="note-42883_960_720.png">
            <a:extLst>
              <a:ext uri="{FF2B5EF4-FFF2-40B4-BE49-F238E27FC236}">
                <a16:creationId xmlns:a16="http://schemas.microsoft.com/office/drawing/2014/main" id="{29B8378C-FCB5-B34F-9056-22F0ED5EF52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79641" y="76256"/>
            <a:ext cx="1293919" cy="1370032"/>
          </a:xfrm>
          <a:prstGeom prst="rect">
            <a:avLst/>
          </a:prstGeom>
        </p:spPr>
      </p:pic>
      <p:pic>
        <p:nvPicPr>
          <p:cNvPr id="8" name="Picture 7" descr="IMPORTANT INFORMATION.jpg">
            <a:extLst>
              <a:ext uri="{FF2B5EF4-FFF2-40B4-BE49-F238E27FC236}">
                <a16:creationId xmlns:a16="http://schemas.microsoft.com/office/drawing/2014/main" id="{F5422CB5-462F-0E4D-92C8-1940E81A662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0736372">
            <a:off x="7793623" y="616862"/>
            <a:ext cx="1207180" cy="365701"/>
          </a:xfrm>
          <a:prstGeom prst="rect">
            <a:avLst/>
          </a:prstGeom>
          <a:ln>
            <a:solidFill>
              <a:schemeClr val="tx1"/>
            </a:solidFill>
          </a:ln>
        </p:spPr>
      </p:pic>
      <p:sp>
        <p:nvSpPr>
          <p:cNvPr id="12" name="TextBox 11">
            <a:extLst>
              <a:ext uri="{FF2B5EF4-FFF2-40B4-BE49-F238E27FC236}">
                <a16:creationId xmlns:a16="http://schemas.microsoft.com/office/drawing/2014/main" id="{A4C394B5-6F60-464E-9934-F00E9B43405C}"/>
              </a:ext>
            </a:extLst>
          </p:cNvPr>
          <p:cNvSpPr txBox="1"/>
          <p:nvPr/>
        </p:nvSpPr>
        <p:spPr>
          <a:xfrm>
            <a:off x="4998951" y="264825"/>
            <a:ext cx="2519114" cy="95410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GB" sz="1400"/>
              <a:t>Enjoy the lesson, Challenge your perceptions and </a:t>
            </a:r>
            <a:r>
              <a:rPr lang="en-GB" sz="1400" b="1"/>
              <a:t>understand how to seek further advice and support </a:t>
            </a:r>
          </a:p>
        </p:txBody>
      </p:sp>
      <p:pic>
        <p:nvPicPr>
          <p:cNvPr id="11" name="Picture 9">
            <a:extLst>
              <a:ext uri="{FF2B5EF4-FFF2-40B4-BE49-F238E27FC236}">
                <a16:creationId xmlns:a16="http://schemas.microsoft.com/office/drawing/2014/main" id="{77F6DEEE-A9A9-754D-ACD5-7D460D9A1B3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650996" y="237114"/>
            <a:ext cx="3249984" cy="98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a:extLst>
              <a:ext uri="{FF2B5EF4-FFF2-40B4-BE49-F238E27FC236}">
                <a16:creationId xmlns:a16="http://schemas.microsoft.com/office/drawing/2014/main" id="{1D35A694-FB52-CC43-9DA4-9C1261042C70}"/>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86200" y="5887961"/>
            <a:ext cx="2520000" cy="76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a:extLst>
              <a:ext uri="{FF2B5EF4-FFF2-40B4-BE49-F238E27FC236}">
                <a16:creationId xmlns:a16="http://schemas.microsoft.com/office/drawing/2014/main" id="{373877CA-206E-EA40-8589-484FFC15CF2B}"/>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765834" y="5890070"/>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a:extLst>
              <a:ext uri="{FF2B5EF4-FFF2-40B4-BE49-F238E27FC236}">
                <a16:creationId xmlns:a16="http://schemas.microsoft.com/office/drawing/2014/main" id="{46BB2EB3-8674-3C44-A94A-8BD444A70BEE}"/>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345468" y="5887961"/>
            <a:ext cx="2520000" cy="76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D0C9FBE8-03DF-0F4A-BC49-E55EC08ECB79}"/>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9279" y="5386547"/>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ounded Rectangle 17">
            <a:extLst>
              <a:ext uri="{FF2B5EF4-FFF2-40B4-BE49-F238E27FC236}">
                <a16:creationId xmlns:a16="http://schemas.microsoft.com/office/drawing/2014/main" id="{6E2443F5-3BB8-4B4A-8A67-FC5512E6BB1E}"/>
              </a:ext>
            </a:extLst>
          </p:cNvPr>
          <p:cNvSpPr/>
          <p:nvPr/>
        </p:nvSpPr>
        <p:spPr>
          <a:xfrm>
            <a:off x="7265860" y="5384647"/>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Comic Sans MS" panose="030F0902030302020204" pitchFamily="66" charset="0"/>
              </a:rPr>
              <a:t>2 Minutes</a:t>
            </a:r>
          </a:p>
        </p:txBody>
      </p:sp>
      <p:pic>
        <p:nvPicPr>
          <p:cNvPr id="21" name="Picture 5" descr="C:\Users\Optic Group111\Desktop\CORE THEME 6.png">
            <a:extLst>
              <a:ext uri="{FF2B5EF4-FFF2-40B4-BE49-F238E27FC236}">
                <a16:creationId xmlns:a16="http://schemas.microsoft.com/office/drawing/2014/main" id="{5FFBDC09-9C27-CC4E-A5E3-2B4E3E4CF411}"/>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867951" y="3790513"/>
            <a:ext cx="1449572" cy="14495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318669A2-004E-4042-B2A7-9452CDD07143}"/>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360985" y="5242586"/>
            <a:ext cx="1505548" cy="45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a:extLst>
              <a:ext uri="{FF2B5EF4-FFF2-40B4-BE49-F238E27FC236}">
                <a16:creationId xmlns:a16="http://schemas.microsoft.com/office/drawing/2014/main" id="{E7F39367-F2B3-BB46-9391-DDACB6834E93}"/>
              </a:ext>
            </a:extLst>
          </p:cNvPr>
          <p:cNvSpPr/>
          <p:nvPr/>
        </p:nvSpPr>
        <p:spPr>
          <a:xfrm>
            <a:off x="495540" y="3412925"/>
            <a:ext cx="6259317" cy="1779086"/>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chemeClr val="tx1"/>
                </a:solidFill>
                <a:latin typeface="Comic Sans MS" panose="030F0902030302020204" pitchFamily="66" charset="0"/>
              </a:rPr>
              <a:t>SPECIFIC FURTHER INFORMATION ON THIS TOPIC CAN BE FOUND HERE:</a:t>
            </a:r>
          </a:p>
          <a:p>
            <a:pPr marL="171450" indent="-171450">
              <a:buFont typeface="Wingdings" pitchFamily="2" charset="2"/>
              <a:buChar char="q"/>
            </a:pPr>
            <a:r>
              <a:rPr lang="en-US" sz="1200" b="1">
                <a:solidFill>
                  <a:schemeClr val="tx1"/>
                </a:solidFill>
                <a:latin typeface="Comic Sans MS" panose="030F0902030302020204" pitchFamily="66" charset="0"/>
              </a:rPr>
              <a:t> UK Safer Internet Centre: www.saferinternet.org.uk</a:t>
            </a:r>
            <a:br>
              <a:rPr lang="en-US" sz="1200" b="1">
                <a:solidFill>
                  <a:schemeClr val="tx1"/>
                </a:solidFill>
                <a:latin typeface="Comic Sans MS" panose="030F0902030302020204" pitchFamily="66" charset="0"/>
              </a:rPr>
            </a:br>
            <a:r>
              <a:rPr lang="en-US" sz="1200" b="1">
                <a:solidFill>
                  <a:schemeClr val="tx1"/>
                </a:solidFill>
                <a:latin typeface="Comic Sans MS" panose="030F0902030302020204" pitchFamily="66" charset="0"/>
              </a:rPr>
              <a:t>Professionals Online Safety Helpline: www.saferinternet.org.uk/helpline </a:t>
            </a:r>
          </a:p>
          <a:p>
            <a:pPr marL="171450" indent="-171450">
              <a:buFont typeface="Wingdings" pitchFamily="2" charset="2"/>
              <a:buChar char="q"/>
            </a:pPr>
            <a:r>
              <a:rPr lang="en-US" sz="1200" b="1">
                <a:solidFill>
                  <a:schemeClr val="tx1"/>
                </a:solidFill>
                <a:latin typeface="Comic Sans MS" panose="030F0902030302020204" pitchFamily="66" charset="0"/>
              </a:rPr>
              <a:t> Internet Watch Foundation: www.iwf.org.uk</a:t>
            </a:r>
            <a:br>
              <a:rPr lang="en-US" sz="1200" b="1">
                <a:solidFill>
                  <a:schemeClr val="tx1"/>
                </a:solidFill>
                <a:latin typeface="Comic Sans MS" panose="030F0902030302020204" pitchFamily="66" charset="0"/>
              </a:rPr>
            </a:br>
            <a:r>
              <a:rPr lang="en-US" sz="1200" b="1">
                <a:solidFill>
                  <a:schemeClr val="tx1"/>
                </a:solidFill>
                <a:latin typeface="Comic Sans MS" panose="030F0902030302020204" pitchFamily="66" charset="0"/>
              </a:rPr>
              <a:t>Childline: www.childline.org.uk | Phone: 0800 1111 </a:t>
            </a:r>
          </a:p>
          <a:p>
            <a:pPr marL="171450" indent="-171450">
              <a:buFont typeface="Wingdings" pitchFamily="2" charset="2"/>
              <a:buChar char="q"/>
            </a:pPr>
            <a:r>
              <a:rPr lang="en-US" sz="1200" b="1">
                <a:solidFill>
                  <a:schemeClr val="tx1"/>
                </a:solidFill>
                <a:latin typeface="Comic Sans MS" panose="030F0902030302020204" pitchFamily="66" charset="0"/>
              </a:rPr>
              <a:t>Report abuse or grooming to CEOP: www.ceop.police.uk/ceop-report </a:t>
            </a:r>
          </a:p>
        </p:txBody>
      </p:sp>
      <p:pic>
        <p:nvPicPr>
          <p:cNvPr id="22" name="Picture 8">
            <a:extLst>
              <a:ext uri="{FF2B5EF4-FFF2-40B4-BE49-F238E27FC236}">
                <a16:creationId xmlns:a16="http://schemas.microsoft.com/office/drawing/2014/main" id="{79677434-8DD9-FB40-813C-F3BF053D5048}"/>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20300998">
            <a:off x="5860463" y="4820884"/>
            <a:ext cx="1845727" cy="5573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210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3"/>
          <p:cNvSpPr>
            <a:spLocks noChangeArrowheads="1"/>
          </p:cNvSpPr>
          <p:nvPr/>
        </p:nvSpPr>
        <p:spPr bwMode="auto">
          <a:xfrm>
            <a:off x="3383327" y="333375"/>
            <a:ext cx="2736851" cy="1008063"/>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a:solidFill>
                  <a:srgbClr val="FF0000"/>
                </a:solidFill>
                <a:cs typeface="Arial" charset="0"/>
              </a:rPr>
              <a:t>I know if I need further </a:t>
            </a:r>
          </a:p>
          <a:p>
            <a:pPr algn="ctr" eaLnBrk="1" hangingPunct="1"/>
            <a:r>
              <a:rPr lang="en-GB">
                <a:solidFill>
                  <a:srgbClr val="FF0000"/>
                </a:solidFill>
                <a:cs typeface="Arial" charset="0"/>
              </a:rPr>
              <a:t>support or help I could </a:t>
            </a:r>
          </a:p>
          <a:p>
            <a:pPr algn="ctr" eaLnBrk="1" hangingPunct="1"/>
            <a:r>
              <a:rPr lang="en-GB">
                <a:solidFill>
                  <a:srgbClr val="FF0000"/>
                </a:solidFill>
                <a:cs typeface="Arial" charset="0"/>
              </a:rPr>
              <a:t>speak to…. or contact…</a:t>
            </a:r>
          </a:p>
        </p:txBody>
      </p:sp>
      <p:sp>
        <p:nvSpPr>
          <p:cNvPr id="49154" name="AutoShape 4"/>
          <p:cNvSpPr>
            <a:spLocks noChangeArrowheads="1"/>
          </p:cNvSpPr>
          <p:nvPr/>
        </p:nvSpPr>
        <p:spPr bwMode="auto">
          <a:xfrm>
            <a:off x="3150655" y="1557338"/>
            <a:ext cx="2376488" cy="720725"/>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a:solidFill>
                  <a:srgbClr val="0070C0"/>
                </a:solidFill>
                <a:cs typeface="Arial" charset="0"/>
              </a:rPr>
              <a:t>I supported others by…</a:t>
            </a:r>
          </a:p>
        </p:txBody>
      </p:sp>
      <p:sp>
        <p:nvSpPr>
          <p:cNvPr id="49155" name="AutoShape 5"/>
          <p:cNvSpPr>
            <a:spLocks noChangeArrowheads="1"/>
          </p:cNvSpPr>
          <p:nvPr/>
        </p:nvSpPr>
        <p:spPr bwMode="auto">
          <a:xfrm>
            <a:off x="6207974" y="260350"/>
            <a:ext cx="2665095" cy="1152525"/>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a:cs typeface="Arial" charset="0"/>
              </a:rPr>
              <a:t>Before I could/would say </a:t>
            </a:r>
          </a:p>
          <a:p>
            <a:pPr algn="ctr"/>
            <a:r>
              <a:rPr lang="en-GB">
                <a:cs typeface="Arial" charset="0"/>
              </a:rPr>
              <a:t>and do ... but now I feel I </a:t>
            </a:r>
          </a:p>
          <a:p>
            <a:pPr algn="ctr"/>
            <a:r>
              <a:rPr lang="en-GB">
                <a:cs typeface="Arial" charset="0"/>
              </a:rPr>
              <a:t>am able to say</a:t>
            </a:r>
          </a:p>
        </p:txBody>
      </p:sp>
      <p:sp>
        <p:nvSpPr>
          <p:cNvPr id="49156" name="AutoShape 6"/>
          <p:cNvSpPr>
            <a:spLocks noChangeArrowheads="1"/>
          </p:cNvSpPr>
          <p:nvPr/>
        </p:nvSpPr>
        <p:spPr bwMode="auto">
          <a:xfrm>
            <a:off x="5527143" y="2492375"/>
            <a:ext cx="3276600" cy="1152525"/>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a:solidFill>
                  <a:srgbClr val="FF0000"/>
                </a:solidFill>
                <a:cs typeface="Arial" charset="0"/>
              </a:rPr>
              <a:t>The most important thing I </a:t>
            </a:r>
          </a:p>
          <a:p>
            <a:pPr algn="ctr" eaLnBrk="1" hangingPunct="1"/>
            <a:r>
              <a:rPr lang="en-GB">
                <a:solidFill>
                  <a:srgbClr val="FF0000"/>
                </a:solidFill>
                <a:cs typeface="Arial" charset="0"/>
              </a:rPr>
              <a:t>have learnt today is…</a:t>
            </a:r>
          </a:p>
        </p:txBody>
      </p:sp>
      <p:sp>
        <p:nvSpPr>
          <p:cNvPr id="49157" name="AutoShape 7"/>
          <p:cNvSpPr>
            <a:spLocks noChangeArrowheads="1"/>
          </p:cNvSpPr>
          <p:nvPr/>
        </p:nvSpPr>
        <p:spPr bwMode="auto">
          <a:xfrm>
            <a:off x="4606049" y="4022657"/>
            <a:ext cx="2305051" cy="104680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a:cs typeface="Arial" charset="0"/>
              </a:rPr>
              <a:t>Before I thought that ...</a:t>
            </a:r>
          </a:p>
          <a:p>
            <a:pPr algn="ctr"/>
            <a:r>
              <a:rPr lang="en-GB">
                <a:cs typeface="Arial" charset="0"/>
              </a:rPr>
              <a:t> but now I realise..</a:t>
            </a:r>
          </a:p>
        </p:txBody>
      </p:sp>
      <p:sp>
        <p:nvSpPr>
          <p:cNvPr id="49158" name="AutoShape 8"/>
          <p:cNvSpPr>
            <a:spLocks noChangeArrowheads="1"/>
          </p:cNvSpPr>
          <p:nvPr/>
        </p:nvSpPr>
        <p:spPr bwMode="auto">
          <a:xfrm>
            <a:off x="229512" y="4521429"/>
            <a:ext cx="2376488" cy="454979"/>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a:solidFill>
                  <a:schemeClr val="tx2">
                    <a:lumMod val="75000"/>
                  </a:schemeClr>
                </a:solidFill>
                <a:cs typeface="Arial" charset="0"/>
              </a:rPr>
              <a:t>Today I have tried to…</a:t>
            </a:r>
          </a:p>
        </p:txBody>
      </p:sp>
      <p:sp>
        <p:nvSpPr>
          <p:cNvPr id="49159" name="AutoShape 9"/>
          <p:cNvSpPr>
            <a:spLocks noChangeArrowheads="1"/>
          </p:cNvSpPr>
          <p:nvPr/>
        </p:nvSpPr>
        <p:spPr bwMode="auto">
          <a:xfrm>
            <a:off x="5798428" y="1557338"/>
            <a:ext cx="3113265" cy="719137"/>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a:cs typeface="Arial" charset="0"/>
              </a:rPr>
              <a:t>One thing I didn’t </a:t>
            </a:r>
          </a:p>
          <a:p>
            <a:pPr algn="ctr" eaLnBrk="1" hangingPunct="1"/>
            <a:r>
              <a:rPr lang="en-GB">
                <a:cs typeface="Arial" charset="0"/>
              </a:rPr>
              <a:t>realise was… now I know that…</a:t>
            </a:r>
          </a:p>
        </p:txBody>
      </p:sp>
      <p:sp>
        <p:nvSpPr>
          <p:cNvPr id="49160" name="AutoShape 10"/>
          <p:cNvSpPr>
            <a:spLocks noChangeArrowheads="1"/>
          </p:cNvSpPr>
          <p:nvPr/>
        </p:nvSpPr>
        <p:spPr bwMode="auto">
          <a:xfrm>
            <a:off x="2683931" y="3309851"/>
            <a:ext cx="2735262" cy="574675"/>
          </a:xfrm>
          <a:prstGeom prst="roundRect">
            <a:avLst>
              <a:gd name="adj" fmla="val 16667"/>
            </a:avLst>
          </a:prstGeom>
          <a:solidFill>
            <a:srgbClr val="FDC000"/>
          </a:solidFill>
          <a:ln w="9525">
            <a:solidFill>
              <a:schemeClr val="tx1"/>
            </a:solidFill>
            <a:round/>
            <a:headEnd/>
            <a:tailEnd/>
          </a:ln>
        </p:spPr>
        <p:txBody>
          <a:bodyPr wrap="none" anchor="ctr"/>
          <a:lstStyle/>
          <a:p>
            <a:pPr algn="ctr"/>
            <a:r>
              <a:rPr lang="en-GB">
                <a:cs typeface="Arial" charset="0"/>
              </a:rPr>
              <a:t>I used to feel ... </a:t>
            </a:r>
          </a:p>
          <a:p>
            <a:pPr algn="ctr"/>
            <a:r>
              <a:rPr lang="en-GB">
                <a:cs typeface="Arial" charset="0"/>
              </a:rPr>
              <a:t>but I now feel ..</a:t>
            </a:r>
          </a:p>
        </p:txBody>
      </p:sp>
      <p:sp>
        <p:nvSpPr>
          <p:cNvPr id="49161" name="AutoShape 11"/>
          <p:cNvSpPr>
            <a:spLocks noChangeArrowheads="1"/>
          </p:cNvSpPr>
          <p:nvPr/>
        </p:nvSpPr>
        <p:spPr bwMode="auto">
          <a:xfrm>
            <a:off x="3493378" y="5158661"/>
            <a:ext cx="2735262" cy="647700"/>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a:cs typeface="Arial" charset="0"/>
              </a:rPr>
              <a:t>Before I would have done…</a:t>
            </a:r>
          </a:p>
          <a:p>
            <a:pPr algn="ctr" eaLnBrk="1" hangingPunct="1"/>
            <a:r>
              <a:rPr lang="en-GB">
                <a:cs typeface="Arial" charset="0"/>
              </a:rPr>
              <a:t>Now I will …</a:t>
            </a:r>
          </a:p>
        </p:txBody>
      </p:sp>
      <p:sp>
        <p:nvSpPr>
          <p:cNvPr id="49162" name="AutoShape 12"/>
          <p:cNvSpPr>
            <a:spLocks noChangeArrowheads="1"/>
          </p:cNvSpPr>
          <p:nvPr/>
        </p:nvSpPr>
        <p:spPr bwMode="auto">
          <a:xfrm>
            <a:off x="2406118" y="2420938"/>
            <a:ext cx="2976562" cy="720725"/>
          </a:xfrm>
          <a:prstGeom prst="roundRect">
            <a:avLst>
              <a:gd name="adj" fmla="val 16667"/>
            </a:avLst>
          </a:prstGeom>
          <a:solidFill>
            <a:srgbClr val="FCB0A3"/>
          </a:solidFill>
          <a:ln w="9525">
            <a:solidFill>
              <a:schemeClr val="tx1"/>
            </a:solidFill>
            <a:round/>
            <a:headEnd/>
            <a:tailEnd/>
          </a:ln>
        </p:spPr>
        <p:txBody>
          <a:bodyPr wrap="none" anchor="ctr"/>
          <a:lstStyle/>
          <a:p>
            <a:pPr algn="ctr"/>
            <a:r>
              <a:rPr lang="en-GB">
                <a:cs typeface="Arial" charset="0"/>
              </a:rPr>
              <a:t>I always knew ... but now</a:t>
            </a:r>
          </a:p>
          <a:p>
            <a:pPr algn="ctr"/>
            <a:r>
              <a:rPr lang="en-GB">
                <a:cs typeface="Arial" charset="0"/>
              </a:rPr>
              <a:t> I can see how it connects to… </a:t>
            </a:r>
          </a:p>
        </p:txBody>
      </p:sp>
      <p:sp>
        <p:nvSpPr>
          <p:cNvPr id="49163" name="AutoShape 13"/>
          <p:cNvSpPr>
            <a:spLocks noChangeArrowheads="1"/>
          </p:cNvSpPr>
          <p:nvPr/>
        </p:nvSpPr>
        <p:spPr bwMode="auto">
          <a:xfrm>
            <a:off x="7040574" y="3793801"/>
            <a:ext cx="1869007" cy="1293423"/>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a:cs typeface="Arial" charset="0"/>
              </a:rPr>
              <a:t>One assumption of </a:t>
            </a:r>
          </a:p>
          <a:p>
            <a:pPr algn="ctr" eaLnBrk="1" hangingPunct="1"/>
            <a:r>
              <a:rPr lang="en-GB">
                <a:cs typeface="Arial" charset="0"/>
              </a:rPr>
              <a:t>mine that was </a:t>
            </a:r>
          </a:p>
          <a:p>
            <a:pPr algn="ctr" eaLnBrk="1" hangingPunct="1"/>
            <a:r>
              <a:rPr lang="en-GB">
                <a:cs typeface="Arial" charset="0"/>
              </a:rPr>
              <a:t>challenged was…</a:t>
            </a:r>
          </a:p>
        </p:txBody>
      </p:sp>
      <p:sp>
        <p:nvSpPr>
          <p:cNvPr id="49164" name="AutoShape 14"/>
          <p:cNvSpPr>
            <a:spLocks noChangeArrowheads="1"/>
          </p:cNvSpPr>
          <p:nvPr/>
        </p:nvSpPr>
        <p:spPr bwMode="auto">
          <a:xfrm>
            <a:off x="229513" y="1412875"/>
            <a:ext cx="2735262" cy="71913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a:cs typeface="Arial" charset="0"/>
              </a:rPr>
              <a:t>Before I only knew ... </a:t>
            </a:r>
          </a:p>
          <a:p>
            <a:pPr algn="ctr"/>
            <a:r>
              <a:rPr lang="en-GB">
                <a:cs typeface="Arial" charset="0"/>
              </a:rPr>
              <a:t>now I also know ... </a:t>
            </a:r>
          </a:p>
        </p:txBody>
      </p:sp>
      <p:sp>
        <p:nvSpPr>
          <p:cNvPr id="49165" name="AutoShape 15"/>
          <p:cNvSpPr>
            <a:spLocks noChangeArrowheads="1"/>
          </p:cNvSpPr>
          <p:nvPr/>
        </p:nvSpPr>
        <p:spPr bwMode="auto">
          <a:xfrm>
            <a:off x="234418" y="4052714"/>
            <a:ext cx="2305050" cy="357899"/>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a:solidFill>
                  <a:srgbClr val="FF0000"/>
                </a:solidFill>
                <a:cs typeface="Arial" charset="0"/>
              </a:rPr>
              <a:t>I would like to learn…</a:t>
            </a:r>
          </a:p>
        </p:txBody>
      </p:sp>
      <p:sp>
        <p:nvSpPr>
          <p:cNvPr id="49166" name="AutoShape 16"/>
          <p:cNvSpPr>
            <a:spLocks noChangeArrowheads="1"/>
          </p:cNvSpPr>
          <p:nvPr/>
        </p:nvSpPr>
        <p:spPr bwMode="auto">
          <a:xfrm>
            <a:off x="388072" y="5087224"/>
            <a:ext cx="2817967" cy="647700"/>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a:cs typeface="Arial" charset="0"/>
              </a:rPr>
              <a:t>Next lesson I would like to..</a:t>
            </a:r>
          </a:p>
        </p:txBody>
      </p:sp>
      <p:sp>
        <p:nvSpPr>
          <p:cNvPr id="49167" name="AutoShape 17"/>
          <p:cNvSpPr>
            <a:spLocks noChangeArrowheads="1"/>
          </p:cNvSpPr>
          <p:nvPr/>
        </p:nvSpPr>
        <p:spPr bwMode="auto">
          <a:xfrm>
            <a:off x="174093" y="5950824"/>
            <a:ext cx="2887485" cy="649287"/>
          </a:xfrm>
          <a:prstGeom prst="roundRect">
            <a:avLst>
              <a:gd name="adj" fmla="val 16667"/>
            </a:avLst>
          </a:prstGeom>
          <a:solidFill>
            <a:srgbClr val="FFF200"/>
          </a:solidFill>
          <a:ln w="9525">
            <a:solidFill>
              <a:schemeClr val="tx1"/>
            </a:solidFill>
            <a:round/>
            <a:headEnd/>
            <a:tailEnd/>
          </a:ln>
        </p:spPr>
        <p:txBody>
          <a:bodyPr wrap="none" anchor="ctr"/>
          <a:lstStyle/>
          <a:p>
            <a:pPr algn="ctr"/>
            <a:r>
              <a:rPr lang="en-GB">
                <a:cs typeface="Arial" charset="0"/>
              </a:rPr>
              <a:t>Before I would have </a:t>
            </a:r>
          </a:p>
          <a:p>
            <a:pPr algn="ctr"/>
            <a:r>
              <a:rPr lang="en-GB">
                <a:cs typeface="Arial" charset="0"/>
              </a:rPr>
              <a:t>said ... but now I will say… </a:t>
            </a:r>
          </a:p>
        </p:txBody>
      </p:sp>
      <p:sp>
        <p:nvSpPr>
          <p:cNvPr id="49168" name="AutoShape 18"/>
          <p:cNvSpPr>
            <a:spLocks noChangeArrowheads="1"/>
          </p:cNvSpPr>
          <p:nvPr/>
        </p:nvSpPr>
        <p:spPr bwMode="auto">
          <a:xfrm>
            <a:off x="2691234" y="4077574"/>
            <a:ext cx="1800225" cy="914400"/>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a:solidFill>
                  <a:schemeClr val="tx2">
                    <a:lumMod val="75000"/>
                  </a:schemeClr>
                </a:solidFill>
                <a:cs typeface="Arial" charset="0"/>
              </a:rPr>
              <a:t>A question I </a:t>
            </a:r>
          </a:p>
          <a:p>
            <a:pPr algn="ctr" eaLnBrk="1" hangingPunct="1"/>
            <a:r>
              <a:rPr lang="en-GB">
                <a:solidFill>
                  <a:schemeClr val="tx2">
                    <a:lumMod val="75000"/>
                  </a:schemeClr>
                </a:solidFill>
                <a:cs typeface="Arial" charset="0"/>
              </a:rPr>
              <a:t>would like to</a:t>
            </a:r>
          </a:p>
          <a:p>
            <a:pPr algn="ctr" eaLnBrk="1" hangingPunct="1"/>
            <a:r>
              <a:rPr lang="en-GB">
                <a:solidFill>
                  <a:schemeClr val="tx2">
                    <a:lumMod val="75000"/>
                  </a:schemeClr>
                </a:solidFill>
                <a:cs typeface="Arial" charset="0"/>
              </a:rPr>
              <a:t>ask is…</a:t>
            </a:r>
          </a:p>
        </p:txBody>
      </p:sp>
      <p:sp>
        <p:nvSpPr>
          <p:cNvPr id="49169" name="AutoShape 19"/>
          <p:cNvSpPr>
            <a:spLocks noChangeArrowheads="1"/>
          </p:cNvSpPr>
          <p:nvPr/>
        </p:nvSpPr>
        <p:spPr bwMode="auto">
          <a:xfrm>
            <a:off x="3277478" y="6022261"/>
            <a:ext cx="2520950" cy="576263"/>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a:solidFill>
                  <a:schemeClr val="tx2">
                    <a:lumMod val="75000"/>
                  </a:schemeClr>
                </a:solidFill>
                <a:cs typeface="Arial" charset="0"/>
              </a:rPr>
              <a:t>A problem I overcame</a:t>
            </a:r>
          </a:p>
          <a:p>
            <a:pPr algn="ctr" eaLnBrk="1" hangingPunct="1"/>
            <a:r>
              <a:rPr lang="en-GB">
                <a:solidFill>
                  <a:schemeClr val="tx2">
                    <a:lumMod val="75000"/>
                  </a:schemeClr>
                </a:solidFill>
                <a:cs typeface="Arial" charset="0"/>
              </a:rPr>
              <a:t>today was…</a:t>
            </a:r>
          </a:p>
        </p:txBody>
      </p:sp>
      <p:sp>
        <p:nvSpPr>
          <p:cNvPr id="49170" name="AutoShape 20"/>
          <p:cNvSpPr>
            <a:spLocks noChangeArrowheads="1"/>
          </p:cNvSpPr>
          <p:nvPr/>
        </p:nvSpPr>
        <p:spPr bwMode="auto">
          <a:xfrm>
            <a:off x="405712" y="3213100"/>
            <a:ext cx="2133756" cy="720725"/>
          </a:xfrm>
          <a:prstGeom prst="roundRect">
            <a:avLst>
              <a:gd name="adj" fmla="val 16667"/>
            </a:avLst>
          </a:prstGeom>
          <a:solidFill>
            <a:srgbClr val="4FD1FF"/>
          </a:solidFill>
          <a:ln w="9525">
            <a:solidFill>
              <a:schemeClr val="tx1"/>
            </a:solidFill>
            <a:round/>
            <a:headEnd/>
            <a:tailEnd/>
          </a:ln>
        </p:spPr>
        <p:txBody>
          <a:bodyPr wrap="none" anchor="ctr"/>
          <a:lstStyle/>
          <a:p>
            <a:pPr algn="ctr" eaLnBrk="1" hangingPunct="1"/>
            <a:r>
              <a:rPr lang="en-GB">
                <a:cs typeface="Arial" charset="0"/>
              </a:rPr>
              <a:t>I’m really proud of the </a:t>
            </a:r>
          </a:p>
          <a:p>
            <a:pPr algn="ctr" eaLnBrk="1" hangingPunct="1"/>
            <a:r>
              <a:rPr lang="en-GB">
                <a:cs typeface="Arial" charset="0"/>
              </a:rPr>
              <a:t>way I have…</a:t>
            </a:r>
          </a:p>
        </p:txBody>
      </p:sp>
      <p:sp>
        <p:nvSpPr>
          <p:cNvPr id="49171" name="AutoShape 21"/>
          <p:cNvSpPr>
            <a:spLocks noChangeArrowheads="1"/>
          </p:cNvSpPr>
          <p:nvPr/>
        </p:nvSpPr>
        <p:spPr bwMode="auto">
          <a:xfrm>
            <a:off x="174094" y="2349500"/>
            <a:ext cx="2087562" cy="719138"/>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a:cs typeface="Arial" charset="0"/>
              </a:rPr>
              <a:t>The key words for</a:t>
            </a:r>
          </a:p>
          <a:p>
            <a:pPr algn="ctr" eaLnBrk="1" hangingPunct="1"/>
            <a:r>
              <a:rPr lang="en-GB">
                <a:cs typeface="Arial" charset="0"/>
              </a:rPr>
              <a:t>this lesson are…</a:t>
            </a:r>
          </a:p>
        </p:txBody>
      </p:sp>
      <p:pic>
        <p:nvPicPr>
          <p:cNvPr id="23" name="Picture 11">
            <a:extLst>
              <a:ext uri="{FF2B5EF4-FFF2-40B4-BE49-F238E27FC236}">
                <a16:creationId xmlns:a16="http://schemas.microsoft.com/office/drawing/2014/main" id="{F1FBDB76-236A-4746-996B-A802A00D832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9512" y="208028"/>
            <a:ext cx="2987653" cy="91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a:extLst>
              <a:ext uri="{FF2B5EF4-FFF2-40B4-BE49-F238E27FC236}">
                <a16:creationId xmlns:a16="http://schemas.microsoft.com/office/drawing/2014/main" id="{9BE5A342-0205-C14D-9E59-53DF047C541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11004" y="4776427"/>
            <a:ext cx="1592739" cy="1916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Rounded Rectangle 23">
            <a:extLst>
              <a:ext uri="{FF2B5EF4-FFF2-40B4-BE49-F238E27FC236}">
                <a16:creationId xmlns:a16="http://schemas.microsoft.com/office/drawing/2014/main" id="{30F3AAC7-2CC6-784E-A9D3-72C86E93E7FC}"/>
              </a:ext>
            </a:extLst>
          </p:cNvPr>
          <p:cNvSpPr/>
          <p:nvPr/>
        </p:nvSpPr>
        <p:spPr>
          <a:xfrm>
            <a:off x="6557444" y="5814112"/>
            <a:ext cx="1307119" cy="649287"/>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Comic Sans MS" panose="030F0902030302020204" pitchFamily="66" charset="0"/>
              </a:rPr>
              <a:t>2 Minutes</a:t>
            </a:r>
          </a:p>
        </p:txBody>
      </p:sp>
    </p:spTree>
    <p:extLst>
      <p:ext uri="{BB962C8B-B14F-4D97-AF65-F5344CB8AC3E}">
        <p14:creationId xmlns:p14="http://schemas.microsoft.com/office/powerpoint/2010/main" val="317147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623419-60B7-644C-884E-48B6FAE986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8017" y="99069"/>
            <a:ext cx="8869680" cy="6630915"/>
          </a:xfrm>
          <a:prstGeom prst="rect">
            <a:avLst/>
          </a:prstGeom>
        </p:spPr>
      </p:pic>
      <p:pic>
        <p:nvPicPr>
          <p:cNvPr id="9" name="Picture 8">
            <a:extLst>
              <a:ext uri="{FF2B5EF4-FFF2-40B4-BE49-F238E27FC236}">
                <a16:creationId xmlns:a16="http://schemas.microsoft.com/office/drawing/2014/main" id="{E6E9A0D1-713A-8D4C-BA86-B256E6A78B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 b="-2091"/>
          <a:stretch/>
        </p:blipFill>
        <p:spPr>
          <a:xfrm rot="1587779">
            <a:off x="6039435" y="1411535"/>
            <a:ext cx="2083117" cy="4253395"/>
          </a:xfrm>
          <a:prstGeom prst="rect">
            <a:avLst/>
          </a:prstGeom>
        </p:spPr>
      </p:pic>
      <p:pic>
        <p:nvPicPr>
          <p:cNvPr id="2" name="Picture 1">
            <a:extLst>
              <a:ext uri="{FF2B5EF4-FFF2-40B4-BE49-F238E27FC236}">
                <a16:creationId xmlns:a16="http://schemas.microsoft.com/office/drawing/2014/main" id="{47897DE6-2FC2-044E-8B20-3F5B69F237F3}"/>
              </a:ext>
            </a:extLst>
          </p:cNvPr>
          <p:cNvPicPr>
            <a:picLocks noChangeAspect="1"/>
          </p:cNvPicPr>
          <p:nvPr/>
        </p:nvPicPr>
        <p:blipFill>
          <a:blip r:embed="rId5"/>
          <a:stretch>
            <a:fillRect/>
          </a:stretch>
        </p:blipFill>
        <p:spPr>
          <a:xfrm>
            <a:off x="208233" y="188684"/>
            <a:ext cx="3795847" cy="4118137"/>
          </a:xfrm>
          <a:prstGeom prst="rect">
            <a:avLst/>
          </a:prstGeom>
        </p:spPr>
      </p:pic>
      <p:sp>
        <p:nvSpPr>
          <p:cNvPr id="5" name="Rectangle 4">
            <a:extLst>
              <a:ext uri="{FF2B5EF4-FFF2-40B4-BE49-F238E27FC236}">
                <a16:creationId xmlns:a16="http://schemas.microsoft.com/office/drawing/2014/main" id="{CDF4A462-CE0A-AD4A-8952-05050258975E}"/>
              </a:ext>
            </a:extLst>
          </p:cNvPr>
          <p:cNvSpPr/>
          <p:nvPr/>
        </p:nvSpPr>
        <p:spPr>
          <a:xfrm>
            <a:off x="4084296" y="213708"/>
            <a:ext cx="4796606" cy="115789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3200" b="1">
                <a:ln w="10541" cmpd="sng">
                  <a:solidFill>
                    <a:schemeClr val="tx1"/>
                  </a:solidFill>
                  <a:prstDash val="solid"/>
                </a:ln>
                <a:solidFill>
                  <a:srgbClr val="FF0000"/>
                </a:solidFill>
              </a:rPr>
              <a:t>    REFER TO MINDFULNESS POWERPOINT </a:t>
            </a:r>
            <a:endParaRPr lang="en-GB" sz="3200" b="1">
              <a:ln w="10541" cmpd="sng">
                <a:solidFill>
                  <a:schemeClr val="tx1"/>
                </a:solidFill>
                <a:prstDash val="solid"/>
              </a:ln>
              <a:solidFill>
                <a:srgbClr val="7F0757"/>
              </a:solidFill>
            </a:endParaRPr>
          </a:p>
        </p:txBody>
      </p:sp>
      <p:pic>
        <p:nvPicPr>
          <p:cNvPr id="6" name="Picture 17">
            <a:extLst>
              <a:ext uri="{FF2B5EF4-FFF2-40B4-BE49-F238E27FC236}">
                <a16:creationId xmlns:a16="http://schemas.microsoft.com/office/drawing/2014/main" id="{780F4A0C-2AF6-0B4D-9B8B-7E562FB11C7C}"/>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26880" y="4306821"/>
            <a:ext cx="1907375" cy="2295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a:extLst>
              <a:ext uri="{FF2B5EF4-FFF2-40B4-BE49-F238E27FC236}">
                <a16:creationId xmlns:a16="http://schemas.microsoft.com/office/drawing/2014/main" id="{100E0FA9-A376-8242-ACCB-97C1D8AB204C}"/>
              </a:ext>
            </a:extLst>
          </p:cNvPr>
          <p:cNvSpPr/>
          <p:nvPr/>
        </p:nvSpPr>
        <p:spPr>
          <a:xfrm>
            <a:off x="5300808" y="5984695"/>
            <a:ext cx="1626072" cy="539353"/>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Comic Sans MS" panose="030F0902030302020204" pitchFamily="66" charset="0"/>
              </a:rPr>
              <a:t>?? Minutes</a:t>
            </a:r>
          </a:p>
        </p:txBody>
      </p:sp>
      <p:pic>
        <p:nvPicPr>
          <p:cNvPr id="8" name="Picture 3" descr="C:\Users\Optic Group111\Desktop\CORE THEME 4.png">
            <a:extLst>
              <a:ext uri="{FF2B5EF4-FFF2-40B4-BE49-F238E27FC236}">
                <a16:creationId xmlns:a16="http://schemas.microsoft.com/office/drawing/2014/main" id="{E38CD93F-D700-314C-9E52-A60D68DBB96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09745" y="4603774"/>
            <a:ext cx="1907375" cy="1907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QUENTIN-SERENA-SAM-SARAH.png">
            <a:extLst>
              <a:ext uri="{FF2B5EF4-FFF2-40B4-BE49-F238E27FC236}">
                <a16:creationId xmlns:a16="http://schemas.microsoft.com/office/drawing/2014/main" id="{4A9BDDDA-EE8A-1445-BEDC-56853048F67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1355" y="5918606"/>
            <a:ext cx="982480" cy="798513"/>
          </a:xfrm>
          <a:prstGeom prst="rect">
            <a:avLst/>
          </a:prstGeom>
        </p:spPr>
      </p:pic>
      <p:pic>
        <p:nvPicPr>
          <p:cNvPr id="11" name="Picture 2">
            <a:extLst>
              <a:ext uri="{FF2B5EF4-FFF2-40B4-BE49-F238E27FC236}">
                <a16:creationId xmlns:a16="http://schemas.microsoft.com/office/drawing/2014/main" id="{86695470-0551-F141-9C9E-EA1686EAADFD}"/>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57379" y="6310423"/>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a:extLst>
              <a:ext uri="{FF2B5EF4-FFF2-40B4-BE49-F238E27FC236}">
                <a16:creationId xmlns:a16="http://schemas.microsoft.com/office/drawing/2014/main" id="{631023C9-7125-814E-844E-E339ADC8218D}"/>
              </a:ext>
            </a:extLst>
          </p:cNvPr>
          <p:cNvSpPr/>
          <p:nvPr/>
        </p:nvSpPr>
        <p:spPr>
          <a:xfrm>
            <a:off x="2869847" y="5718467"/>
            <a:ext cx="2304097" cy="798513"/>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Comic Sans MS" panose="030F0902030302020204" pitchFamily="66" charset="0"/>
              </a:rPr>
              <a:t>Time for a little something extra?</a:t>
            </a:r>
          </a:p>
        </p:txBody>
      </p:sp>
      <p:sp>
        <p:nvSpPr>
          <p:cNvPr id="13" name="Chevron 12">
            <a:extLst>
              <a:ext uri="{FF2B5EF4-FFF2-40B4-BE49-F238E27FC236}">
                <a16:creationId xmlns:a16="http://schemas.microsoft.com/office/drawing/2014/main" id="{16F52108-BA60-CE41-8B01-33F9BAC8164A}"/>
              </a:ext>
            </a:extLst>
          </p:cNvPr>
          <p:cNvSpPr/>
          <p:nvPr/>
        </p:nvSpPr>
        <p:spPr>
          <a:xfrm>
            <a:off x="4593895" y="844976"/>
            <a:ext cx="382796" cy="325250"/>
          </a:xfrm>
          <a:prstGeom prst="chevron">
            <a:avLst/>
          </a:prstGeom>
          <a:solidFill>
            <a:srgbClr val="7030A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4" name="Chevron 13">
            <a:extLst>
              <a:ext uri="{FF2B5EF4-FFF2-40B4-BE49-F238E27FC236}">
                <a16:creationId xmlns:a16="http://schemas.microsoft.com/office/drawing/2014/main" id="{6D6DEFA4-E142-F242-9697-9A4858780F34}"/>
              </a:ext>
            </a:extLst>
          </p:cNvPr>
          <p:cNvSpPr/>
          <p:nvPr/>
        </p:nvSpPr>
        <p:spPr>
          <a:xfrm>
            <a:off x="4970472" y="887726"/>
            <a:ext cx="230396" cy="251815"/>
          </a:xfrm>
          <a:prstGeom prst="chevron">
            <a:avLst/>
          </a:prstGeom>
          <a:solidFill>
            <a:srgbClr val="7030A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5" name="Chevron 14">
            <a:extLst>
              <a:ext uri="{FF2B5EF4-FFF2-40B4-BE49-F238E27FC236}">
                <a16:creationId xmlns:a16="http://schemas.microsoft.com/office/drawing/2014/main" id="{B18A7D9B-B33D-9E47-8B94-95FDB71083C5}"/>
              </a:ext>
            </a:extLst>
          </p:cNvPr>
          <p:cNvSpPr/>
          <p:nvPr/>
        </p:nvSpPr>
        <p:spPr>
          <a:xfrm>
            <a:off x="4173529" y="773724"/>
            <a:ext cx="450434" cy="449257"/>
          </a:xfrm>
          <a:prstGeom prst="chevron">
            <a:avLst/>
          </a:prstGeom>
          <a:solidFill>
            <a:srgbClr val="7030A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16" name="Picture 9" descr="C:\Users\Optic Group111\Desktop\Thoughts.png">
            <a:extLst>
              <a:ext uri="{FF2B5EF4-FFF2-40B4-BE49-F238E27FC236}">
                <a16:creationId xmlns:a16="http://schemas.microsoft.com/office/drawing/2014/main" id="{DFC9F2DB-E771-BB41-9259-2A38963DB905}"/>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139837" y="1485225"/>
            <a:ext cx="682034" cy="682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Optic Group111\Desktop\Feelings.png">
            <a:extLst>
              <a:ext uri="{FF2B5EF4-FFF2-40B4-BE49-F238E27FC236}">
                <a16:creationId xmlns:a16="http://schemas.microsoft.com/office/drawing/2014/main" id="{B4910BEC-3DED-484A-8105-428A502D9F0C}"/>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912606" y="1485225"/>
            <a:ext cx="682034" cy="68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54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Optic Group111\Desktop\Further Research.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11831"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ptic Group111\Desktop\Homework.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9834"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ptic Group111\Desktop\Writing Act.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80968"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ptic Group111\Desktop\Design Act.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02965"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ptic Group111\Desktop\Revision Act.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12496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Optic Group111\Desktop\Self Assessmen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68956"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Optic Group111\Desktop\Thoughts.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13382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Optic Group111\Desktop\Feelings.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646959"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Optic Group111\Desktop\Warning.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55897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Optic Group111\Desktop\Play Video.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62255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Optic Group111\Desktop\Teamwork.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645336"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Optic Group111\Desktop\Challenge.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56783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Optic Group111\Desktop\Law.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156728"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Optic Group111\Desktop\Extension.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655825"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Optic Group111\Desktop\Task.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77982"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Optic Group111\Desktop\Action.pn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133944"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Optic Group111\Desktop\New Vocab.png"/>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166812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6738" y="202207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NEW </a:t>
            </a:r>
          </a:p>
          <a:p>
            <a:pPr algn="ctr"/>
            <a:r>
              <a:rPr lang="en-GB" sz="1400"/>
              <a:t>VOCABULARY</a:t>
            </a:r>
          </a:p>
        </p:txBody>
      </p:sp>
      <p:sp>
        <p:nvSpPr>
          <p:cNvPr id="32" name="TextBox 31"/>
          <p:cNvSpPr txBox="1"/>
          <p:nvPr/>
        </p:nvSpPr>
        <p:spPr>
          <a:xfrm>
            <a:off x="3154116"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THE LAW </a:t>
            </a:r>
          </a:p>
          <a:p>
            <a:pPr algn="ctr"/>
            <a:r>
              <a:rPr lang="en-GB" sz="1400"/>
              <a:t>EXPLAINED</a:t>
            </a:r>
          </a:p>
        </p:txBody>
      </p:sp>
      <p:sp>
        <p:nvSpPr>
          <p:cNvPr id="33" name="TextBox 32"/>
          <p:cNvSpPr txBox="1"/>
          <p:nvPr/>
        </p:nvSpPr>
        <p:spPr>
          <a:xfrm>
            <a:off x="4622805"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a:t>TEAMWORK</a:t>
            </a:r>
            <a:r>
              <a:rPr lang="en-GB" sz="1400"/>
              <a:t> </a:t>
            </a:r>
            <a:r>
              <a:rPr lang="en-GB" sz="1400" i="1"/>
              <a:t>TASK</a:t>
            </a:r>
          </a:p>
        </p:txBody>
      </p:sp>
      <p:sp>
        <p:nvSpPr>
          <p:cNvPr id="34" name="TextBox 33"/>
          <p:cNvSpPr txBox="1"/>
          <p:nvPr/>
        </p:nvSpPr>
        <p:spPr>
          <a:xfrm>
            <a:off x="6091494"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PROJECT </a:t>
            </a:r>
          </a:p>
          <a:p>
            <a:pPr algn="ctr"/>
            <a:r>
              <a:rPr lang="en-GB" sz="1400"/>
              <a:t>WORK</a:t>
            </a:r>
          </a:p>
        </p:txBody>
      </p:sp>
      <p:sp>
        <p:nvSpPr>
          <p:cNvPr id="36" name="TextBox 35"/>
          <p:cNvSpPr txBox="1"/>
          <p:nvPr/>
        </p:nvSpPr>
        <p:spPr>
          <a:xfrm>
            <a:off x="7560183"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PLAY </a:t>
            </a:r>
          </a:p>
          <a:p>
            <a:pPr algn="ctr"/>
            <a:r>
              <a:rPr lang="en-GB" sz="1400"/>
              <a:t>VIDEO</a:t>
            </a:r>
          </a:p>
        </p:txBody>
      </p:sp>
      <p:pic>
        <p:nvPicPr>
          <p:cNvPr id="50" name="Picture 11" descr="C:\Users\Optic Group111\Desktop\Discussion.png">
            <a:extLst>
              <a:ext uri="{FF2B5EF4-FFF2-40B4-BE49-F238E27FC236}">
                <a16:creationId xmlns:a16="http://schemas.microsoft.com/office/drawing/2014/main" id="{70A64A65-BCC1-1D49-B2A9-9213C8F46498}"/>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79512"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C6335DC7-262F-BE4A-B7CB-315A5236C294}"/>
              </a:ext>
            </a:extLst>
          </p:cNvPr>
          <p:cNvSpPr txBox="1"/>
          <p:nvPr/>
        </p:nvSpPr>
        <p:spPr>
          <a:xfrm>
            <a:off x="1685427" y="201510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a:t>DISCUSSION</a:t>
            </a:r>
            <a:r>
              <a:rPr lang="en-GB" sz="1400"/>
              <a:t> </a:t>
            </a:r>
            <a:r>
              <a:rPr lang="en-GB" sz="1400" i="1"/>
              <a:t>TASK</a:t>
            </a:r>
          </a:p>
        </p:txBody>
      </p:sp>
      <p:sp>
        <p:nvSpPr>
          <p:cNvPr id="52" name="TextBox 51">
            <a:extLst>
              <a:ext uri="{FF2B5EF4-FFF2-40B4-BE49-F238E27FC236}">
                <a16:creationId xmlns:a16="http://schemas.microsoft.com/office/drawing/2014/main" id="{EBF5A5F5-9519-AC48-9935-3C4E1F1FC9D3}"/>
              </a:ext>
            </a:extLst>
          </p:cNvPr>
          <p:cNvSpPr txBox="1"/>
          <p:nvPr/>
        </p:nvSpPr>
        <p:spPr>
          <a:xfrm>
            <a:off x="1683897"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a:t>EXTENSION</a:t>
            </a:r>
            <a:r>
              <a:rPr lang="en-GB" sz="1400"/>
              <a:t> </a:t>
            </a:r>
          </a:p>
          <a:p>
            <a:pPr algn="ctr"/>
            <a:r>
              <a:rPr lang="en-GB" sz="1400" i="1"/>
              <a:t>TASK</a:t>
            </a:r>
          </a:p>
        </p:txBody>
      </p:sp>
      <p:sp>
        <p:nvSpPr>
          <p:cNvPr id="53" name="TextBox 52">
            <a:extLst>
              <a:ext uri="{FF2B5EF4-FFF2-40B4-BE49-F238E27FC236}">
                <a16:creationId xmlns:a16="http://schemas.microsoft.com/office/drawing/2014/main" id="{431E2E76-B1C4-6B4C-A18E-6C0CE6C76384}"/>
              </a:ext>
            </a:extLst>
          </p:cNvPr>
          <p:cNvSpPr txBox="1"/>
          <p:nvPr/>
        </p:nvSpPr>
        <p:spPr>
          <a:xfrm>
            <a:off x="3152586"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THOUGHTS</a:t>
            </a:r>
          </a:p>
          <a:p>
            <a:pPr algn="ctr"/>
            <a:endParaRPr lang="en-GB" sz="1400"/>
          </a:p>
        </p:txBody>
      </p:sp>
      <p:sp>
        <p:nvSpPr>
          <p:cNvPr id="54" name="TextBox 53">
            <a:extLst>
              <a:ext uri="{FF2B5EF4-FFF2-40B4-BE49-F238E27FC236}">
                <a16:creationId xmlns:a16="http://schemas.microsoft.com/office/drawing/2014/main" id="{14EA673D-708B-4F45-814C-78B914B8AA84}"/>
              </a:ext>
            </a:extLst>
          </p:cNvPr>
          <p:cNvSpPr txBox="1"/>
          <p:nvPr/>
        </p:nvSpPr>
        <p:spPr>
          <a:xfrm>
            <a:off x="4621275"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FURTHER RESEARCH</a:t>
            </a:r>
          </a:p>
        </p:txBody>
      </p:sp>
      <p:sp>
        <p:nvSpPr>
          <p:cNvPr id="55" name="TextBox 54">
            <a:extLst>
              <a:ext uri="{FF2B5EF4-FFF2-40B4-BE49-F238E27FC236}">
                <a16:creationId xmlns:a16="http://schemas.microsoft.com/office/drawing/2014/main" id="{2C351391-7A15-3B4C-B6F0-3493C5424F37}"/>
              </a:ext>
            </a:extLst>
          </p:cNvPr>
          <p:cNvSpPr txBox="1"/>
          <p:nvPr/>
        </p:nvSpPr>
        <p:spPr>
          <a:xfrm>
            <a:off x="6089964"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HOMEWORK</a:t>
            </a:r>
          </a:p>
          <a:p>
            <a:pPr algn="ctr"/>
            <a:endParaRPr lang="en-GB" sz="1400"/>
          </a:p>
        </p:txBody>
      </p:sp>
      <p:sp>
        <p:nvSpPr>
          <p:cNvPr id="56" name="TextBox 55">
            <a:extLst>
              <a:ext uri="{FF2B5EF4-FFF2-40B4-BE49-F238E27FC236}">
                <a16:creationId xmlns:a16="http://schemas.microsoft.com/office/drawing/2014/main" id="{BCB446FF-3D8D-0941-8D2A-866A81E0D54B}"/>
              </a:ext>
            </a:extLst>
          </p:cNvPr>
          <p:cNvSpPr txBox="1"/>
          <p:nvPr/>
        </p:nvSpPr>
        <p:spPr>
          <a:xfrm>
            <a:off x="7558653"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PROBLEM SOLVING</a:t>
            </a:r>
          </a:p>
        </p:txBody>
      </p:sp>
      <p:sp>
        <p:nvSpPr>
          <p:cNvPr id="57" name="TextBox 56">
            <a:extLst>
              <a:ext uri="{FF2B5EF4-FFF2-40B4-BE49-F238E27FC236}">
                <a16:creationId xmlns:a16="http://schemas.microsoft.com/office/drawing/2014/main" id="{F41257B4-C716-9246-B93B-97A05D8A56D6}"/>
              </a:ext>
            </a:extLst>
          </p:cNvPr>
          <p:cNvSpPr txBox="1"/>
          <p:nvPr/>
        </p:nvSpPr>
        <p:spPr>
          <a:xfrm>
            <a:off x="215208"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TASKS</a:t>
            </a:r>
          </a:p>
          <a:p>
            <a:pPr algn="ctr"/>
            <a:endParaRPr lang="en-GB" sz="1400"/>
          </a:p>
        </p:txBody>
      </p:sp>
      <p:sp>
        <p:nvSpPr>
          <p:cNvPr id="58" name="TextBox 57">
            <a:extLst>
              <a:ext uri="{FF2B5EF4-FFF2-40B4-BE49-F238E27FC236}">
                <a16:creationId xmlns:a16="http://schemas.microsoft.com/office/drawing/2014/main" id="{995CC9A1-C5EE-7842-BB86-BBB18DC80C06}"/>
              </a:ext>
            </a:extLst>
          </p:cNvPr>
          <p:cNvSpPr txBox="1"/>
          <p:nvPr/>
        </p:nvSpPr>
        <p:spPr>
          <a:xfrm>
            <a:off x="1720209"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FEELINGS</a:t>
            </a:r>
          </a:p>
          <a:p>
            <a:pPr algn="ctr"/>
            <a:endParaRPr lang="en-GB" sz="1400"/>
          </a:p>
        </p:txBody>
      </p:sp>
      <p:sp>
        <p:nvSpPr>
          <p:cNvPr id="59" name="TextBox 58">
            <a:extLst>
              <a:ext uri="{FF2B5EF4-FFF2-40B4-BE49-F238E27FC236}">
                <a16:creationId xmlns:a16="http://schemas.microsoft.com/office/drawing/2014/main" id="{EF1F759C-A339-1C4D-83F6-F1ABDA8A1D79}"/>
              </a:ext>
            </a:extLst>
          </p:cNvPr>
          <p:cNvSpPr txBox="1"/>
          <p:nvPr/>
        </p:nvSpPr>
        <p:spPr>
          <a:xfrm>
            <a:off x="3188898"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a:t>REVISION</a:t>
            </a:r>
            <a:r>
              <a:rPr lang="en-GB" sz="1400"/>
              <a:t> </a:t>
            </a:r>
          </a:p>
          <a:p>
            <a:pPr algn="ctr"/>
            <a:r>
              <a:rPr lang="en-GB" sz="1400"/>
              <a:t>TASK</a:t>
            </a:r>
          </a:p>
        </p:txBody>
      </p:sp>
      <p:sp>
        <p:nvSpPr>
          <p:cNvPr id="60" name="TextBox 59">
            <a:extLst>
              <a:ext uri="{FF2B5EF4-FFF2-40B4-BE49-F238E27FC236}">
                <a16:creationId xmlns:a16="http://schemas.microsoft.com/office/drawing/2014/main" id="{CAB7E956-585C-1D46-BEDD-F427F41D6EA8}"/>
              </a:ext>
            </a:extLst>
          </p:cNvPr>
          <p:cNvSpPr txBox="1"/>
          <p:nvPr/>
        </p:nvSpPr>
        <p:spPr>
          <a:xfrm>
            <a:off x="4657587"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a:t>DESIGN </a:t>
            </a:r>
          </a:p>
          <a:p>
            <a:pPr algn="ctr"/>
            <a:r>
              <a:rPr lang="en-GB" sz="1400" i="1"/>
              <a:t>TASK</a:t>
            </a:r>
          </a:p>
        </p:txBody>
      </p:sp>
      <p:sp>
        <p:nvSpPr>
          <p:cNvPr id="61" name="TextBox 60">
            <a:extLst>
              <a:ext uri="{FF2B5EF4-FFF2-40B4-BE49-F238E27FC236}">
                <a16:creationId xmlns:a16="http://schemas.microsoft.com/office/drawing/2014/main" id="{431C8269-B091-634A-8700-D0F3F67503F6}"/>
              </a:ext>
            </a:extLst>
          </p:cNvPr>
          <p:cNvSpPr txBox="1"/>
          <p:nvPr/>
        </p:nvSpPr>
        <p:spPr>
          <a:xfrm>
            <a:off x="6126276"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COPY INFORMATION</a:t>
            </a:r>
          </a:p>
        </p:txBody>
      </p:sp>
      <p:sp>
        <p:nvSpPr>
          <p:cNvPr id="62" name="TextBox 61">
            <a:extLst>
              <a:ext uri="{FF2B5EF4-FFF2-40B4-BE49-F238E27FC236}">
                <a16:creationId xmlns:a16="http://schemas.microsoft.com/office/drawing/2014/main" id="{36DE84F6-B2BE-454E-BA38-4AFE4314B5B0}"/>
              </a:ext>
            </a:extLst>
          </p:cNvPr>
          <p:cNvSpPr txBox="1"/>
          <p:nvPr/>
        </p:nvSpPr>
        <p:spPr>
          <a:xfrm>
            <a:off x="7594965"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SENSITIVE ISSUE</a:t>
            </a:r>
          </a:p>
          <a:p>
            <a:pPr algn="ctr"/>
            <a:r>
              <a:rPr lang="en-GB" sz="1400"/>
              <a:t>WARNING</a:t>
            </a:r>
          </a:p>
        </p:txBody>
      </p:sp>
      <p:sp>
        <p:nvSpPr>
          <p:cNvPr id="63" name="TextBox 62">
            <a:extLst>
              <a:ext uri="{FF2B5EF4-FFF2-40B4-BE49-F238E27FC236}">
                <a16:creationId xmlns:a16="http://schemas.microsoft.com/office/drawing/2014/main" id="{75C07E65-2BE8-654A-8F3E-AC4D02B576C5}"/>
              </a:ext>
            </a:extLst>
          </p:cNvPr>
          <p:cNvSpPr txBox="1"/>
          <p:nvPr/>
        </p:nvSpPr>
        <p:spPr>
          <a:xfrm>
            <a:off x="251520"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a:t>ASSESSMENT OPPORTUNITY</a:t>
            </a:r>
          </a:p>
        </p:txBody>
      </p:sp>
      <p:sp>
        <p:nvSpPr>
          <p:cNvPr id="64" name="Rectangle 63">
            <a:extLst>
              <a:ext uri="{FF2B5EF4-FFF2-40B4-BE49-F238E27FC236}">
                <a16:creationId xmlns:a16="http://schemas.microsoft.com/office/drawing/2014/main" id="{ABAB0BA1-6E60-A54B-B135-2C6B5BDBD65E}"/>
              </a:ext>
            </a:extLst>
          </p:cNvPr>
          <p:cNvSpPr/>
          <p:nvPr/>
        </p:nvSpPr>
        <p:spPr>
          <a:xfrm>
            <a:off x="1691347" y="184750"/>
            <a:ext cx="7316491" cy="29391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400" b="1">
                <a:ln w="10541" cmpd="sng">
                  <a:solidFill>
                    <a:schemeClr val="tx1"/>
                  </a:solidFill>
                  <a:prstDash val="solid"/>
                </a:ln>
                <a:solidFill>
                  <a:srgbClr val="FF0000"/>
                </a:solidFill>
              </a:rPr>
              <a:t>REFERENCE SLIDE </a:t>
            </a:r>
            <a:endParaRPr lang="en-GB" sz="2400" b="1">
              <a:ln w="10541" cmpd="sng">
                <a:solidFill>
                  <a:schemeClr val="tx1"/>
                </a:solidFill>
                <a:prstDash val="solid"/>
              </a:ln>
              <a:solidFill>
                <a:srgbClr val="7F0757"/>
              </a:solidFill>
            </a:endParaRPr>
          </a:p>
        </p:txBody>
      </p:sp>
      <p:pic>
        <p:nvPicPr>
          <p:cNvPr id="65" name="Picture 13">
            <a:extLst>
              <a:ext uri="{FF2B5EF4-FFF2-40B4-BE49-F238E27FC236}">
                <a16:creationId xmlns:a16="http://schemas.microsoft.com/office/drawing/2014/main" id="{F2DF13EA-E2EE-904A-9D52-BA37342754B8}"/>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2104" y="-14293"/>
            <a:ext cx="1621060" cy="49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5">
            <a:extLst>
              <a:ext uri="{FF2B5EF4-FFF2-40B4-BE49-F238E27FC236}">
                <a16:creationId xmlns:a16="http://schemas.microsoft.com/office/drawing/2014/main" id="{658ADDF6-BB22-164B-A2E9-A300E5E881CC}"/>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694799" y="4741407"/>
            <a:ext cx="1186077" cy="36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a:extLst>
              <a:ext uri="{FF2B5EF4-FFF2-40B4-BE49-F238E27FC236}">
                <a16:creationId xmlns:a16="http://schemas.microsoft.com/office/drawing/2014/main" id="{5539CE96-D3DC-2D49-A9A3-A19CD97B5CBB}"/>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203928" y="3569882"/>
            <a:ext cx="1211812" cy="36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a:extLst>
              <a:ext uri="{FF2B5EF4-FFF2-40B4-BE49-F238E27FC236}">
                <a16:creationId xmlns:a16="http://schemas.microsoft.com/office/drawing/2014/main" id="{022B0A2D-ABE1-5342-A93A-9BDB82140994}"/>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3270804" y="1530376"/>
            <a:ext cx="1240491" cy="37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a:extLst>
              <a:ext uri="{FF2B5EF4-FFF2-40B4-BE49-F238E27FC236}">
                <a16:creationId xmlns:a16="http://schemas.microsoft.com/office/drawing/2014/main" id="{0A1B654D-FF8E-2D4E-834F-576BEA8E6F4B}"/>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6241876" y="1559088"/>
            <a:ext cx="1224136" cy="36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
            <a:extLst>
              <a:ext uri="{FF2B5EF4-FFF2-40B4-BE49-F238E27FC236}">
                <a16:creationId xmlns:a16="http://schemas.microsoft.com/office/drawing/2014/main" id="{BA52AF98-852F-7043-B496-BDEEDEB559BA}"/>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240620" y="5589240"/>
            <a:ext cx="1307044"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a:extLst>
              <a:ext uri="{FF2B5EF4-FFF2-40B4-BE49-F238E27FC236}">
                <a16:creationId xmlns:a16="http://schemas.microsoft.com/office/drawing/2014/main" id="{6666D1AC-89C3-3E49-905C-3FEF38660C46}"/>
              </a:ext>
            </a:extLst>
          </p:cNvPr>
          <p:cNvSpPr txBox="1"/>
          <p:nvPr/>
        </p:nvSpPr>
        <p:spPr>
          <a:xfrm>
            <a:off x="185012" y="1718627"/>
            <a:ext cx="1517926" cy="307777"/>
          </a:xfrm>
          <a:prstGeom prst="rect">
            <a:avLst/>
          </a:prstGeom>
          <a:noFill/>
        </p:spPr>
        <p:txBody>
          <a:bodyPr wrap="square" rtlCol="0">
            <a:spAutoFit/>
          </a:bodyPr>
          <a:lstStyle/>
          <a:p>
            <a:pPr algn="ctr"/>
            <a:r>
              <a:rPr lang="en-GB" sz="1400"/>
              <a:t>New Vocab</a:t>
            </a:r>
          </a:p>
        </p:txBody>
      </p:sp>
      <p:sp>
        <p:nvSpPr>
          <p:cNvPr id="71" name="TextBox 70">
            <a:extLst>
              <a:ext uri="{FF2B5EF4-FFF2-40B4-BE49-F238E27FC236}">
                <a16:creationId xmlns:a16="http://schemas.microsoft.com/office/drawing/2014/main" id="{2576A54F-EFB4-6043-8F8D-1366C852919B}"/>
              </a:ext>
            </a:extLst>
          </p:cNvPr>
          <p:cNvSpPr txBox="1"/>
          <p:nvPr/>
        </p:nvSpPr>
        <p:spPr>
          <a:xfrm>
            <a:off x="1657444" y="1690040"/>
            <a:ext cx="1517926" cy="307777"/>
          </a:xfrm>
          <a:prstGeom prst="rect">
            <a:avLst/>
          </a:prstGeom>
          <a:noFill/>
        </p:spPr>
        <p:txBody>
          <a:bodyPr wrap="square" rtlCol="0">
            <a:spAutoFit/>
          </a:bodyPr>
          <a:lstStyle/>
          <a:p>
            <a:pPr algn="ctr"/>
            <a:r>
              <a:rPr lang="en-GB" sz="1400"/>
              <a:t>Discussion task</a:t>
            </a:r>
          </a:p>
        </p:txBody>
      </p:sp>
      <p:sp>
        <p:nvSpPr>
          <p:cNvPr id="72" name="TextBox 71">
            <a:extLst>
              <a:ext uri="{FF2B5EF4-FFF2-40B4-BE49-F238E27FC236}">
                <a16:creationId xmlns:a16="http://schemas.microsoft.com/office/drawing/2014/main" id="{1D53AAB2-5369-7846-A16D-C0946BECE948}"/>
              </a:ext>
            </a:extLst>
          </p:cNvPr>
          <p:cNvSpPr txBox="1"/>
          <p:nvPr/>
        </p:nvSpPr>
        <p:spPr>
          <a:xfrm rot="16200000">
            <a:off x="4018341" y="1079591"/>
            <a:ext cx="1517926" cy="307777"/>
          </a:xfrm>
          <a:prstGeom prst="rect">
            <a:avLst/>
          </a:prstGeom>
          <a:noFill/>
        </p:spPr>
        <p:txBody>
          <a:bodyPr wrap="square" rtlCol="0">
            <a:spAutoFit/>
          </a:bodyPr>
          <a:lstStyle/>
          <a:p>
            <a:pPr algn="ctr"/>
            <a:r>
              <a:rPr lang="en-GB" sz="1400"/>
              <a:t>Teamwork</a:t>
            </a:r>
          </a:p>
        </p:txBody>
      </p:sp>
      <p:sp>
        <p:nvSpPr>
          <p:cNvPr id="73" name="TextBox 72">
            <a:extLst>
              <a:ext uri="{FF2B5EF4-FFF2-40B4-BE49-F238E27FC236}">
                <a16:creationId xmlns:a16="http://schemas.microsoft.com/office/drawing/2014/main" id="{DAD8849D-33EC-2D46-A598-47834956F981}"/>
              </a:ext>
            </a:extLst>
          </p:cNvPr>
          <p:cNvSpPr txBox="1"/>
          <p:nvPr/>
        </p:nvSpPr>
        <p:spPr>
          <a:xfrm>
            <a:off x="7626074" y="1676945"/>
            <a:ext cx="1517926" cy="307777"/>
          </a:xfrm>
          <a:prstGeom prst="rect">
            <a:avLst/>
          </a:prstGeom>
          <a:noFill/>
        </p:spPr>
        <p:txBody>
          <a:bodyPr wrap="square" rtlCol="0">
            <a:spAutoFit/>
          </a:bodyPr>
          <a:lstStyle/>
          <a:p>
            <a:pPr algn="ctr"/>
            <a:r>
              <a:rPr lang="en-GB" sz="1400"/>
              <a:t>Play video</a:t>
            </a:r>
          </a:p>
        </p:txBody>
      </p:sp>
      <p:sp>
        <p:nvSpPr>
          <p:cNvPr id="74" name="TextBox 73">
            <a:extLst>
              <a:ext uri="{FF2B5EF4-FFF2-40B4-BE49-F238E27FC236}">
                <a16:creationId xmlns:a16="http://schemas.microsoft.com/office/drawing/2014/main" id="{E8110261-3997-BD46-9C83-88ACBB64DC2D}"/>
              </a:ext>
            </a:extLst>
          </p:cNvPr>
          <p:cNvSpPr txBox="1"/>
          <p:nvPr/>
        </p:nvSpPr>
        <p:spPr>
          <a:xfrm>
            <a:off x="-180528" y="3709241"/>
            <a:ext cx="1517926" cy="307777"/>
          </a:xfrm>
          <a:prstGeom prst="rect">
            <a:avLst/>
          </a:prstGeom>
          <a:noFill/>
        </p:spPr>
        <p:txBody>
          <a:bodyPr wrap="square" rtlCol="0">
            <a:spAutoFit/>
          </a:bodyPr>
          <a:lstStyle/>
          <a:p>
            <a:pPr algn="ctr"/>
            <a:r>
              <a:rPr lang="en-GB" sz="1400"/>
              <a:t>Tasks</a:t>
            </a:r>
          </a:p>
        </p:txBody>
      </p:sp>
      <p:sp>
        <p:nvSpPr>
          <p:cNvPr id="75" name="TextBox 74">
            <a:extLst>
              <a:ext uri="{FF2B5EF4-FFF2-40B4-BE49-F238E27FC236}">
                <a16:creationId xmlns:a16="http://schemas.microsoft.com/office/drawing/2014/main" id="{841DB71F-08E6-4B4B-BE15-3E7048F4969E}"/>
              </a:ext>
            </a:extLst>
          </p:cNvPr>
          <p:cNvSpPr txBox="1"/>
          <p:nvPr/>
        </p:nvSpPr>
        <p:spPr>
          <a:xfrm>
            <a:off x="1326258" y="3518534"/>
            <a:ext cx="1517926" cy="523220"/>
          </a:xfrm>
          <a:prstGeom prst="rect">
            <a:avLst/>
          </a:prstGeom>
          <a:noFill/>
        </p:spPr>
        <p:txBody>
          <a:bodyPr wrap="square" rtlCol="0">
            <a:spAutoFit/>
          </a:bodyPr>
          <a:lstStyle/>
          <a:p>
            <a:pPr algn="ctr"/>
            <a:r>
              <a:rPr lang="en-GB" sz="1400"/>
              <a:t>Extension </a:t>
            </a:r>
          </a:p>
          <a:p>
            <a:pPr algn="ctr"/>
            <a:r>
              <a:rPr lang="en-GB" sz="1400"/>
              <a:t>task</a:t>
            </a:r>
          </a:p>
        </p:txBody>
      </p:sp>
      <p:sp>
        <p:nvSpPr>
          <p:cNvPr id="76" name="TextBox 75">
            <a:extLst>
              <a:ext uri="{FF2B5EF4-FFF2-40B4-BE49-F238E27FC236}">
                <a16:creationId xmlns:a16="http://schemas.microsoft.com/office/drawing/2014/main" id="{74570324-04A7-1545-83C7-34455E0BCAF4}"/>
              </a:ext>
            </a:extLst>
          </p:cNvPr>
          <p:cNvSpPr txBox="1"/>
          <p:nvPr/>
        </p:nvSpPr>
        <p:spPr>
          <a:xfrm>
            <a:off x="8075484" y="3692495"/>
            <a:ext cx="1068516" cy="408958"/>
          </a:xfrm>
          <a:prstGeom prst="rect">
            <a:avLst/>
          </a:prstGeom>
          <a:noFill/>
        </p:spPr>
        <p:txBody>
          <a:bodyPr wrap="square" rtlCol="0">
            <a:spAutoFit/>
          </a:bodyPr>
          <a:lstStyle/>
          <a:p>
            <a:pPr algn="ctr">
              <a:lnSpc>
                <a:spcPts val="1180"/>
              </a:lnSpc>
            </a:pPr>
            <a:r>
              <a:rPr lang="en-GB" sz="1400"/>
              <a:t>Problem </a:t>
            </a:r>
          </a:p>
          <a:p>
            <a:pPr algn="ctr">
              <a:lnSpc>
                <a:spcPts val="1180"/>
              </a:lnSpc>
            </a:pPr>
            <a:r>
              <a:rPr lang="en-GB" sz="1400"/>
              <a:t>solving</a:t>
            </a:r>
          </a:p>
        </p:txBody>
      </p:sp>
      <p:sp>
        <p:nvSpPr>
          <p:cNvPr id="77" name="TextBox 76">
            <a:extLst>
              <a:ext uri="{FF2B5EF4-FFF2-40B4-BE49-F238E27FC236}">
                <a16:creationId xmlns:a16="http://schemas.microsoft.com/office/drawing/2014/main" id="{D549A6EB-A62E-4E4A-8CEB-2628369F354F}"/>
              </a:ext>
            </a:extLst>
          </p:cNvPr>
          <p:cNvSpPr txBox="1"/>
          <p:nvPr/>
        </p:nvSpPr>
        <p:spPr>
          <a:xfrm rot="18810684">
            <a:off x="2939880" y="2718975"/>
            <a:ext cx="939860" cy="307777"/>
          </a:xfrm>
          <a:prstGeom prst="rect">
            <a:avLst/>
          </a:prstGeom>
          <a:noFill/>
        </p:spPr>
        <p:txBody>
          <a:bodyPr wrap="square" rtlCol="0">
            <a:spAutoFit/>
          </a:bodyPr>
          <a:lstStyle/>
          <a:p>
            <a:pPr algn="ctr"/>
            <a:r>
              <a:rPr lang="en-GB" sz="1400"/>
              <a:t>Thoughts</a:t>
            </a:r>
          </a:p>
        </p:txBody>
      </p:sp>
      <p:sp>
        <p:nvSpPr>
          <p:cNvPr id="78" name="TextBox 77">
            <a:extLst>
              <a:ext uri="{FF2B5EF4-FFF2-40B4-BE49-F238E27FC236}">
                <a16:creationId xmlns:a16="http://schemas.microsoft.com/office/drawing/2014/main" id="{9DFAC4E9-C142-C64A-9C5E-48BE61390343}"/>
              </a:ext>
            </a:extLst>
          </p:cNvPr>
          <p:cNvSpPr txBox="1"/>
          <p:nvPr/>
        </p:nvSpPr>
        <p:spPr>
          <a:xfrm rot="2003082">
            <a:off x="4762712" y="3199239"/>
            <a:ext cx="939860" cy="307777"/>
          </a:xfrm>
          <a:prstGeom prst="rect">
            <a:avLst/>
          </a:prstGeom>
          <a:noFill/>
        </p:spPr>
        <p:txBody>
          <a:bodyPr wrap="square" rtlCol="0">
            <a:spAutoFit/>
          </a:bodyPr>
          <a:lstStyle/>
          <a:p>
            <a:pPr algn="ctr"/>
            <a:r>
              <a:rPr lang="en-GB" sz="1400"/>
              <a:t>Research</a:t>
            </a:r>
          </a:p>
        </p:txBody>
      </p:sp>
      <p:sp>
        <p:nvSpPr>
          <p:cNvPr id="79" name="TextBox 78">
            <a:extLst>
              <a:ext uri="{FF2B5EF4-FFF2-40B4-BE49-F238E27FC236}">
                <a16:creationId xmlns:a16="http://schemas.microsoft.com/office/drawing/2014/main" id="{14B8BE87-7631-3446-9DF6-010C8886E9A3}"/>
              </a:ext>
            </a:extLst>
          </p:cNvPr>
          <p:cNvSpPr txBox="1"/>
          <p:nvPr/>
        </p:nvSpPr>
        <p:spPr>
          <a:xfrm>
            <a:off x="1585667" y="5467352"/>
            <a:ext cx="1517926" cy="307777"/>
          </a:xfrm>
          <a:prstGeom prst="rect">
            <a:avLst/>
          </a:prstGeom>
          <a:noFill/>
        </p:spPr>
        <p:txBody>
          <a:bodyPr wrap="square" rtlCol="0">
            <a:spAutoFit/>
          </a:bodyPr>
          <a:lstStyle/>
          <a:p>
            <a:pPr algn="ctr"/>
            <a:r>
              <a:rPr lang="en-GB" sz="1400"/>
              <a:t>Feelings</a:t>
            </a:r>
          </a:p>
        </p:txBody>
      </p:sp>
      <p:sp>
        <p:nvSpPr>
          <p:cNvPr id="80" name="TextBox 79">
            <a:extLst>
              <a:ext uri="{FF2B5EF4-FFF2-40B4-BE49-F238E27FC236}">
                <a16:creationId xmlns:a16="http://schemas.microsoft.com/office/drawing/2014/main" id="{A267C560-7DF6-8240-B171-7FE0104F3625}"/>
              </a:ext>
            </a:extLst>
          </p:cNvPr>
          <p:cNvSpPr txBox="1"/>
          <p:nvPr/>
        </p:nvSpPr>
        <p:spPr>
          <a:xfrm>
            <a:off x="3152586" y="5786664"/>
            <a:ext cx="1517926" cy="307777"/>
          </a:xfrm>
          <a:prstGeom prst="rect">
            <a:avLst/>
          </a:prstGeom>
          <a:noFill/>
        </p:spPr>
        <p:txBody>
          <a:bodyPr wrap="square" rtlCol="0">
            <a:spAutoFit/>
          </a:bodyPr>
          <a:lstStyle/>
          <a:p>
            <a:pPr algn="ctr"/>
            <a:r>
              <a:rPr lang="en-GB" sz="1400"/>
              <a:t>Revision</a:t>
            </a:r>
          </a:p>
        </p:txBody>
      </p:sp>
      <p:sp>
        <p:nvSpPr>
          <p:cNvPr id="81" name="TextBox 80">
            <a:extLst>
              <a:ext uri="{FF2B5EF4-FFF2-40B4-BE49-F238E27FC236}">
                <a16:creationId xmlns:a16="http://schemas.microsoft.com/office/drawing/2014/main" id="{0DAB681C-872C-034C-A7C0-54968743A1CC}"/>
              </a:ext>
            </a:extLst>
          </p:cNvPr>
          <p:cNvSpPr txBox="1"/>
          <p:nvPr/>
        </p:nvSpPr>
        <p:spPr>
          <a:xfrm>
            <a:off x="4698136" y="5809858"/>
            <a:ext cx="1517926" cy="307777"/>
          </a:xfrm>
          <a:prstGeom prst="rect">
            <a:avLst/>
          </a:prstGeom>
          <a:noFill/>
        </p:spPr>
        <p:txBody>
          <a:bodyPr wrap="square" rtlCol="0">
            <a:spAutoFit/>
          </a:bodyPr>
          <a:lstStyle/>
          <a:p>
            <a:pPr algn="ctr"/>
            <a:r>
              <a:rPr lang="en-GB" sz="1400"/>
              <a:t>Design Task</a:t>
            </a:r>
          </a:p>
        </p:txBody>
      </p:sp>
      <p:sp>
        <p:nvSpPr>
          <p:cNvPr id="82" name="TextBox 81">
            <a:extLst>
              <a:ext uri="{FF2B5EF4-FFF2-40B4-BE49-F238E27FC236}">
                <a16:creationId xmlns:a16="http://schemas.microsoft.com/office/drawing/2014/main" id="{5704BB8C-CA29-4A41-952B-968807CD8755}"/>
              </a:ext>
            </a:extLst>
          </p:cNvPr>
          <p:cNvSpPr txBox="1"/>
          <p:nvPr/>
        </p:nvSpPr>
        <p:spPr>
          <a:xfrm>
            <a:off x="6247169" y="5525054"/>
            <a:ext cx="1517926" cy="523220"/>
          </a:xfrm>
          <a:prstGeom prst="rect">
            <a:avLst/>
          </a:prstGeom>
          <a:noFill/>
        </p:spPr>
        <p:txBody>
          <a:bodyPr wrap="square" rtlCol="0">
            <a:spAutoFit/>
          </a:bodyPr>
          <a:lstStyle/>
          <a:p>
            <a:pPr algn="ctr"/>
            <a:r>
              <a:rPr lang="en-GB" sz="1400"/>
              <a:t>Copy </a:t>
            </a:r>
          </a:p>
          <a:p>
            <a:pPr algn="ctr"/>
            <a:r>
              <a:rPr lang="en-GB" sz="1400"/>
              <a:t>information</a:t>
            </a:r>
          </a:p>
        </p:txBody>
      </p:sp>
    </p:spTree>
    <p:extLst>
      <p:ext uri="{BB962C8B-B14F-4D97-AF65-F5344CB8AC3E}">
        <p14:creationId xmlns:p14="http://schemas.microsoft.com/office/powerpoint/2010/main" val="203405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3FFDA2A-B8FF-B346-82F4-E70F1F0CF1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983" y="106327"/>
            <a:ext cx="8936182" cy="6646821"/>
          </a:xfrm>
          <a:prstGeom prst="rect">
            <a:avLst/>
          </a:prstGeom>
        </p:spPr>
      </p:pic>
      <p:sp>
        <p:nvSpPr>
          <p:cNvPr id="2" name="Rectangle 1"/>
          <p:cNvSpPr/>
          <p:nvPr/>
        </p:nvSpPr>
        <p:spPr>
          <a:xfrm>
            <a:off x="2862885" y="202765"/>
            <a:ext cx="3371660" cy="71525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6000" b="1">
                <a:ln w="10541" cmpd="sng">
                  <a:solidFill>
                    <a:schemeClr val="tx1"/>
                  </a:solidFill>
                  <a:prstDash val="solid"/>
                </a:ln>
                <a:solidFill>
                  <a:srgbClr val="FF0000"/>
                </a:solidFill>
              </a:rPr>
              <a:t>PSHE</a:t>
            </a:r>
            <a:endParaRPr lang="en-GB" sz="6000" b="1">
              <a:ln w="10541" cmpd="sng">
                <a:solidFill>
                  <a:schemeClr val="tx1"/>
                </a:solidFill>
                <a:prstDash val="solid"/>
              </a:ln>
              <a:solidFill>
                <a:srgbClr val="7F0757"/>
              </a:solidFill>
            </a:endParaRPr>
          </a:p>
        </p:txBody>
      </p:sp>
      <p:sp>
        <p:nvSpPr>
          <p:cNvPr id="3" name="Rectangle 2"/>
          <p:cNvSpPr>
            <a:spLocks noChangeArrowheads="1"/>
          </p:cNvSpPr>
          <p:nvPr/>
        </p:nvSpPr>
        <p:spPr bwMode="auto">
          <a:xfrm>
            <a:off x="3064047" y="2615462"/>
            <a:ext cx="2969336" cy="2187861"/>
          </a:xfrm>
          <a:prstGeom prst="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b="1">
              <a:solidFill>
                <a:schemeClr val="dk1"/>
              </a:solidFill>
              <a:ea typeface="+mn-ea"/>
              <a:cs typeface="Calibri"/>
            </a:endParaRPr>
          </a:p>
          <a:p>
            <a:pPr algn="ctr" eaLnBrk="1" hangingPunct="1">
              <a:defRPr/>
            </a:pPr>
            <a:r>
              <a:rPr lang="en-GB" b="1" i="1">
                <a:solidFill>
                  <a:srgbClr val="0070C0"/>
                </a:solidFill>
                <a:ea typeface="+mn-ea"/>
                <a:cs typeface="Calibri"/>
              </a:rPr>
              <a:t>PSHE CLASSROOM RULES </a:t>
            </a:r>
          </a:p>
          <a:p>
            <a:pPr algn="ctr" eaLnBrk="1" hangingPunct="1">
              <a:defRPr/>
            </a:pPr>
            <a:r>
              <a:rPr lang="en-GB" b="1">
                <a:solidFill>
                  <a:schemeClr val="dk1"/>
                </a:solidFill>
                <a:ea typeface="+mn-ea"/>
                <a:cs typeface="Calibri"/>
              </a:rPr>
              <a:t>DEALING WITH SENSITIVE TOPICS</a:t>
            </a:r>
            <a:endParaRPr lang="en-GB" b="1">
              <a:solidFill>
                <a:srgbClr val="FF0000"/>
              </a:solidFill>
              <a:cs typeface="Calibri"/>
            </a:endParaRPr>
          </a:p>
          <a:p>
            <a:pPr algn="ctr" eaLnBrk="1" hangingPunct="1">
              <a:defRPr/>
            </a:pPr>
            <a:endParaRPr lang="en-GB" b="1">
              <a:solidFill>
                <a:srgbClr val="FF0000"/>
              </a:solidFill>
              <a:cs typeface="Calibri"/>
            </a:endParaRPr>
          </a:p>
          <a:p>
            <a:pPr algn="ctr" eaLnBrk="1" hangingPunct="1">
              <a:defRPr/>
            </a:pPr>
            <a:r>
              <a:rPr lang="en-GB" b="1">
                <a:solidFill>
                  <a:srgbClr val="FF0000"/>
                </a:solidFill>
                <a:cs typeface="Calibri"/>
              </a:rPr>
              <a:t>SAFEGUARDING YOUR WELFARE &amp; HAVING YOUR INTERESTS AT HEART</a:t>
            </a:r>
          </a:p>
          <a:p>
            <a:pPr algn="ctr" eaLnBrk="1" hangingPunct="1">
              <a:defRPr/>
            </a:pPr>
            <a:endParaRPr lang="en-GB" b="1">
              <a:solidFill>
                <a:srgbClr val="FF0000"/>
              </a:solidFill>
              <a:cs typeface="Calibri"/>
            </a:endParaRPr>
          </a:p>
        </p:txBody>
      </p:sp>
      <p:sp>
        <p:nvSpPr>
          <p:cNvPr id="4" name="TextBox 3"/>
          <p:cNvSpPr txBox="1"/>
          <p:nvPr/>
        </p:nvSpPr>
        <p:spPr>
          <a:xfrm>
            <a:off x="241299" y="5097661"/>
            <a:ext cx="2133600" cy="156966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1600"/>
              <a:t>Enjoy the lesson, Challenge your perceptions and </a:t>
            </a:r>
            <a:r>
              <a:rPr lang="en-GB" sz="1600" b="1"/>
              <a:t>understand how to seek further advice and support </a:t>
            </a:r>
          </a:p>
        </p:txBody>
      </p:sp>
      <p:sp>
        <p:nvSpPr>
          <p:cNvPr id="5" name="TextBox 4"/>
          <p:cNvSpPr txBox="1"/>
          <p:nvPr/>
        </p:nvSpPr>
        <p:spPr>
          <a:xfrm>
            <a:off x="6769332" y="1054825"/>
            <a:ext cx="2131388" cy="156966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eaLnBrk="0" fontAlgn="auto" hangingPunct="0">
              <a:spcBef>
                <a:spcPct val="50000"/>
              </a:spcBef>
              <a:spcAft>
                <a:spcPts val="0"/>
              </a:spcAft>
              <a:defRPr/>
            </a:pPr>
            <a:r>
              <a:rPr lang="en-GB" sz="1600" b="1">
                <a:ea typeface="+mn-ea"/>
                <a:cs typeface="+mn-cs"/>
              </a:rPr>
              <a:t>Don’t make assumptions </a:t>
            </a:r>
            <a:r>
              <a:rPr lang="en-GB" sz="1600">
                <a:ea typeface="+mn-ea"/>
                <a:cs typeface="+mn-cs"/>
              </a:rPr>
              <a:t>about people’s values, attitudes, behaviours, life experiences or feelings</a:t>
            </a:r>
          </a:p>
        </p:txBody>
      </p:sp>
      <p:sp>
        <p:nvSpPr>
          <p:cNvPr id="6" name="TextBox 5"/>
          <p:cNvSpPr txBox="1"/>
          <p:nvPr/>
        </p:nvSpPr>
        <p:spPr>
          <a:xfrm>
            <a:off x="6767120" y="5644807"/>
            <a:ext cx="2133600" cy="1015663"/>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a:ea typeface="+mn-ea"/>
                <a:cs typeface="+mn-cs"/>
              </a:rPr>
              <a:t>Conversations stay in the room unless it is a </a:t>
            </a:r>
            <a:r>
              <a:rPr lang="en-GB" sz="1600" b="1">
                <a:ea typeface="+mn-ea"/>
                <a:cs typeface="+mn-cs"/>
              </a:rPr>
              <a:t>safeguarding issue</a:t>
            </a:r>
          </a:p>
          <a:p>
            <a:pPr algn="ctr" eaLnBrk="0" fontAlgn="auto" hangingPunct="0">
              <a:spcBef>
                <a:spcPct val="50000"/>
              </a:spcBef>
              <a:spcAft>
                <a:spcPts val="0"/>
              </a:spcAft>
              <a:defRPr/>
            </a:pPr>
            <a:endParaRPr lang="en-GB" sz="800" b="1">
              <a:ea typeface="+mn-ea"/>
              <a:cs typeface="+mn-cs"/>
            </a:endParaRPr>
          </a:p>
        </p:txBody>
      </p:sp>
      <p:sp>
        <p:nvSpPr>
          <p:cNvPr id="7" name="TextBox 6"/>
          <p:cNvSpPr txBox="1"/>
          <p:nvPr/>
        </p:nvSpPr>
        <p:spPr>
          <a:xfrm>
            <a:off x="241299" y="4013164"/>
            <a:ext cx="2133600" cy="954107"/>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a:ea typeface="+mn-ea"/>
                <a:cs typeface="+mn-cs"/>
              </a:rPr>
              <a:t>It’s OK to get things wrong</a:t>
            </a:r>
          </a:p>
          <a:p>
            <a:pPr algn="ctr" eaLnBrk="0" fontAlgn="auto" hangingPunct="0">
              <a:spcBef>
                <a:spcPct val="50000"/>
              </a:spcBef>
              <a:spcAft>
                <a:spcPts val="0"/>
              </a:spcAft>
              <a:defRPr/>
            </a:pPr>
            <a:endParaRPr lang="en-GB" sz="1600">
              <a:ea typeface="+mn-ea"/>
              <a:cs typeface="+mn-cs"/>
            </a:endParaRPr>
          </a:p>
        </p:txBody>
      </p:sp>
      <p:sp>
        <p:nvSpPr>
          <p:cNvPr id="8" name="TextBox 7"/>
          <p:cNvSpPr txBox="1"/>
          <p:nvPr/>
        </p:nvSpPr>
        <p:spPr>
          <a:xfrm>
            <a:off x="6767120" y="3974192"/>
            <a:ext cx="2133600" cy="156966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a:ea typeface="+mn-ea"/>
                <a:cs typeface="+mn-cs"/>
              </a:rPr>
              <a:t>Have a </a:t>
            </a:r>
            <a:r>
              <a:rPr lang="en-GB" sz="1600" b="1">
                <a:ea typeface="+mn-ea"/>
                <a:cs typeface="+mn-cs"/>
              </a:rPr>
              <a:t>non-judgemental approach</a:t>
            </a:r>
            <a:r>
              <a:rPr lang="en-GB" sz="1600">
                <a:ea typeface="+mn-ea"/>
                <a:cs typeface="+mn-cs"/>
              </a:rPr>
              <a:t>. No put downs and challenge the opinion not the person</a:t>
            </a:r>
          </a:p>
        </p:txBody>
      </p:sp>
      <p:sp>
        <p:nvSpPr>
          <p:cNvPr id="9" name="TextBox 8"/>
          <p:cNvSpPr txBox="1"/>
          <p:nvPr/>
        </p:nvSpPr>
        <p:spPr>
          <a:xfrm>
            <a:off x="241299" y="2818860"/>
            <a:ext cx="2133600" cy="107721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a:ea typeface="+mn-ea"/>
                <a:cs typeface="+mn-cs"/>
              </a:rPr>
              <a:t>You don’t have to say things about yourself if you don’t want to (</a:t>
            </a:r>
            <a:r>
              <a:rPr lang="en-GB" sz="1600" b="1">
                <a:ea typeface="+mn-ea"/>
                <a:cs typeface="+mn-cs"/>
              </a:rPr>
              <a:t>You have the right to pass</a:t>
            </a:r>
            <a:r>
              <a:rPr lang="en-GB" sz="1600">
                <a:ea typeface="+mn-ea"/>
                <a:cs typeface="+mn-cs"/>
              </a:rPr>
              <a:t>)</a:t>
            </a:r>
          </a:p>
        </p:txBody>
      </p:sp>
      <p:sp>
        <p:nvSpPr>
          <p:cNvPr id="10" name="TextBox 9"/>
          <p:cNvSpPr txBox="1"/>
          <p:nvPr/>
        </p:nvSpPr>
        <p:spPr>
          <a:xfrm>
            <a:off x="241299" y="1001076"/>
            <a:ext cx="2133600" cy="169277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eaLnBrk="0" fontAlgn="auto" hangingPunct="0">
              <a:spcBef>
                <a:spcPct val="50000"/>
              </a:spcBef>
              <a:spcAft>
                <a:spcPts val="0"/>
              </a:spcAft>
              <a:defRPr/>
            </a:pPr>
            <a:r>
              <a:rPr lang="en-GB" sz="1600" b="1">
                <a:ea typeface="+mn-ea"/>
                <a:cs typeface="+mn-cs"/>
              </a:rPr>
              <a:t>Show respect </a:t>
            </a:r>
          </a:p>
          <a:p>
            <a:pPr eaLnBrk="0" fontAlgn="auto" hangingPunct="0">
              <a:spcBef>
                <a:spcPct val="50000"/>
              </a:spcBef>
              <a:spcAft>
                <a:spcPts val="0"/>
              </a:spcAft>
              <a:buFont typeface="Arial" pitchFamily="34" charset="0"/>
              <a:buChar char="•"/>
              <a:defRPr/>
            </a:pPr>
            <a:r>
              <a:rPr lang="en-GB" sz="1600">
                <a:ea typeface="+mn-ea"/>
                <a:cs typeface="+mn-cs"/>
              </a:rPr>
              <a:t>By listening</a:t>
            </a:r>
          </a:p>
          <a:p>
            <a:pPr eaLnBrk="0" fontAlgn="auto" hangingPunct="0">
              <a:spcBef>
                <a:spcPct val="50000"/>
              </a:spcBef>
              <a:spcAft>
                <a:spcPts val="0"/>
              </a:spcAft>
              <a:buFont typeface="Arial" pitchFamily="34" charset="0"/>
              <a:buChar char="•"/>
              <a:defRPr/>
            </a:pPr>
            <a:r>
              <a:rPr lang="en-GB" sz="1600">
                <a:ea typeface="+mn-ea"/>
                <a:cs typeface="+mn-cs"/>
              </a:rPr>
              <a:t>Not interrupting</a:t>
            </a:r>
          </a:p>
          <a:p>
            <a:pPr eaLnBrk="0" fontAlgn="auto" hangingPunct="0">
              <a:spcBef>
                <a:spcPct val="50000"/>
              </a:spcBef>
              <a:spcAft>
                <a:spcPts val="0"/>
              </a:spcAft>
              <a:buFont typeface="Arial" pitchFamily="34" charset="0"/>
              <a:buChar char="•"/>
              <a:defRPr/>
            </a:pPr>
            <a:r>
              <a:rPr lang="en-GB" sz="1600">
                <a:ea typeface="+mn-ea"/>
                <a:cs typeface="+mn-cs"/>
              </a:rPr>
              <a:t>Only 1 person talking at a time</a:t>
            </a:r>
          </a:p>
        </p:txBody>
      </p:sp>
      <p:sp>
        <p:nvSpPr>
          <p:cNvPr id="11" name="TextBox 10"/>
          <p:cNvSpPr txBox="1"/>
          <p:nvPr/>
        </p:nvSpPr>
        <p:spPr>
          <a:xfrm>
            <a:off x="6767120" y="2763491"/>
            <a:ext cx="2133600" cy="107721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a:ea typeface="+mn-ea"/>
                <a:cs typeface="+mn-cs"/>
              </a:rPr>
              <a:t>There are </a:t>
            </a:r>
            <a:r>
              <a:rPr lang="en-GB" sz="1600" b="1">
                <a:ea typeface="+mn-ea"/>
                <a:cs typeface="+mn-cs"/>
              </a:rPr>
              <a:t>no stupid questions</a:t>
            </a:r>
            <a:r>
              <a:rPr lang="en-GB" sz="1600">
                <a:ea typeface="+mn-ea"/>
                <a:cs typeface="+mn-cs"/>
              </a:rPr>
              <a:t>. A question box for anonymous Questions </a:t>
            </a:r>
          </a:p>
        </p:txBody>
      </p:sp>
      <p:sp>
        <p:nvSpPr>
          <p:cNvPr id="13" name="TextBox 12"/>
          <p:cNvSpPr txBox="1">
            <a:spLocks noChangeArrowheads="1"/>
          </p:cNvSpPr>
          <p:nvPr/>
        </p:nvSpPr>
        <p:spPr bwMode="auto">
          <a:xfrm>
            <a:off x="2588005" y="1054825"/>
            <a:ext cx="3968220" cy="1077218"/>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a:latin typeface="+mn-lt"/>
              </a:rPr>
              <a:t>Be open and honest but </a:t>
            </a:r>
            <a:r>
              <a:rPr lang="en-GB" sz="1600" b="1">
                <a:latin typeface="+mn-lt"/>
              </a:rPr>
              <a:t>no personal comments – </a:t>
            </a:r>
            <a:r>
              <a:rPr lang="en-GB" sz="1600">
                <a:latin typeface="+mn-lt"/>
              </a:rPr>
              <a:t>Discussions will be about ‘</a:t>
            </a:r>
            <a:r>
              <a:rPr lang="en-GB" sz="1600" b="1">
                <a:latin typeface="+mn-lt"/>
              </a:rPr>
              <a:t>general situations</a:t>
            </a:r>
            <a:r>
              <a:rPr lang="en-GB" sz="1600">
                <a:latin typeface="+mn-lt"/>
              </a:rPr>
              <a:t>’</a:t>
            </a:r>
          </a:p>
          <a:p>
            <a:pPr algn="ctr" eaLnBrk="1" hangingPunct="1"/>
            <a:endParaRPr lang="en-GB" sz="1600" b="1">
              <a:latin typeface="+mn-lt"/>
            </a:endParaRPr>
          </a:p>
        </p:txBody>
      </p:sp>
      <p:sp>
        <p:nvSpPr>
          <p:cNvPr id="14" name="TextBox 13"/>
          <p:cNvSpPr txBox="1">
            <a:spLocks noChangeArrowheads="1"/>
          </p:cNvSpPr>
          <p:nvPr/>
        </p:nvSpPr>
        <p:spPr bwMode="auto">
          <a:xfrm>
            <a:off x="2482106" y="5843988"/>
            <a:ext cx="4212444" cy="830997"/>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a:latin typeface="+mn-lt"/>
              </a:rPr>
              <a:t>Don’t show the fact you are </a:t>
            </a:r>
            <a:r>
              <a:rPr lang="en-GB" altLang="ja-JP" sz="1600">
                <a:latin typeface="+mn-lt"/>
              </a:rPr>
              <a:t>embarrassed through silliness</a:t>
            </a:r>
          </a:p>
          <a:p>
            <a:pPr algn="ctr" eaLnBrk="1" hangingPunct="1"/>
            <a:r>
              <a:rPr lang="en-GB" altLang="ja-JP" sz="1600" b="1">
                <a:latin typeface="+mn-lt"/>
              </a:rPr>
              <a:t> </a:t>
            </a:r>
            <a:endParaRPr lang="en-GB" sz="1600" b="1">
              <a:latin typeface="+mn-lt"/>
            </a:endParaRPr>
          </a:p>
        </p:txBody>
      </p:sp>
      <p:sp>
        <p:nvSpPr>
          <p:cNvPr id="15" name="TextBox 14"/>
          <p:cNvSpPr txBox="1">
            <a:spLocks noChangeArrowheads="1"/>
          </p:cNvSpPr>
          <p:nvPr/>
        </p:nvSpPr>
        <p:spPr bwMode="auto">
          <a:xfrm>
            <a:off x="2482106" y="5138726"/>
            <a:ext cx="4212444" cy="584775"/>
          </a:xfrm>
          <a:prstGeom prst="rect">
            <a:avLst/>
          </a:prstGeom>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a:latin typeface="+mn-lt"/>
              </a:rPr>
              <a:t>Use the agreed appropriate Language </a:t>
            </a:r>
            <a:r>
              <a:rPr lang="en-GB" sz="1600" b="1">
                <a:latin typeface="+mn-lt"/>
              </a:rPr>
              <a:t>(Avoid slang terms) </a:t>
            </a:r>
          </a:p>
        </p:txBody>
      </p:sp>
      <p:pic>
        <p:nvPicPr>
          <p:cNvPr id="16" name="Picture 13">
            <a:extLst>
              <a:ext uri="{FF2B5EF4-FFF2-40B4-BE49-F238E27FC236}">
                <a16:creationId xmlns:a16="http://schemas.microsoft.com/office/drawing/2014/main" id="{FA21BAA1-728D-784D-90CF-BD8F7C30BB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7444" y="177217"/>
            <a:ext cx="2520000" cy="7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BF94AB88-89D8-0941-B905-E9DE6D6EDAF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61859" y="202765"/>
            <a:ext cx="2520000" cy="7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C67DE6CD-3009-4440-BFBB-BD3CB57A515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09384" y="175055"/>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821ADD7-A86B-8745-A8E8-EA0E8377C52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57654" y="200099"/>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284ED8-FF6A-4B44-BE1E-595093BE9EA3}"/>
              </a:ext>
            </a:extLst>
          </p:cNvPr>
          <p:cNvPicPr>
            <a:picLocks noChangeAspect="1"/>
          </p:cNvPicPr>
          <p:nvPr/>
        </p:nvPicPr>
        <p:blipFill>
          <a:blip r:embed="rId3"/>
          <a:stretch>
            <a:fillRect/>
          </a:stretch>
        </p:blipFill>
        <p:spPr>
          <a:xfrm>
            <a:off x="80241" y="60180"/>
            <a:ext cx="8969634" cy="6727225"/>
          </a:xfrm>
          <a:prstGeom prst="rect">
            <a:avLst/>
          </a:prstGeom>
        </p:spPr>
      </p:pic>
      <p:pic>
        <p:nvPicPr>
          <p:cNvPr id="4" name="Picture 8" descr="C:\Users\Optic Group111\Desktop\Self Assessment.png">
            <a:extLst>
              <a:ext uri="{FF2B5EF4-FFF2-40B4-BE49-F238E27FC236}">
                <a16:creationId xmlns:a16="http://schemas.microsoft.com/office/drawing/2014/main" id="{97D3D810-4A36-3849-B7C9-01DA5620E09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3212" y="135435"/>
            <a:ext cx="932083" cy="932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A53EABDB-7118-4E42-8D8B-07C7018D44B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0304" y="705372"/>
            <a:ext cx="932084" cy="2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8B20B22-2D93-ED4F-B14A-D8B5C2EB7818}"/>
              </a:ext>
            </a:extLst>
          </p:cNvPr>
          <p:cNvSpPr/>
          <p:nvPr/>
        </p:nvSpPr>
        <p:spPr>
          <a:xfrm>
            <a:off x="1198266" y="190226"/>
            <a:ext cx="6722218" cy="873469"/>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US" sz="24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Social media and online stress </a:t>
            </a:r>
          </a:p>
        </p:txBody>
      </p:sp>
      <p:pic>
        <p:nvPicPr>
          <p:cNvPr id="18" name="Picture 17">
            <a:extLst>
              <a:ext uri="{FF2B5EF4-FFF2-40B4-BE49-F238E27FC236}">
                <a16:creationId xmlns:a16="http://schemas.microsoft.com/office/drawing/2014/main" id="{3184BEE1-06F6-2E44-A39B-A627C635B3F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679300">
            <a:off x="6210691" y="3255925"/>
            <a:ext cx="1560004" cy="2076544"/>
          </a:xfrm>
          <a:prstGeom prst="rect">
            <a:avLst/>
          </a:prstGeom>
        </p:spPr>
      </p:pic>
      <p:pic>
        <p:nvPicPr>
          <p:cNvPr id="21" name="Picture 20">
            <a:extLst>
              <a:ext uri="{FF2B5EF4-FFF2-40B4-BE49-F238E27FC236}">
                <a16:creationId xmlns:a16="http://schemas.microsoft.com/office/drawing/2014/main" id="{DB0322AA-FAD8-224D-AEFB-5ED97EDDE2B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21291205">
            <a:off x="6384862" y="4151269"/>
            <a:ext cx="1148988" cy="1276424"/>
          </a:xfrm>
          <a:prstGeom prst="rect">
            <a:avLst/>
          </a:prstGeom>
        </p:spPr>
      </p:pic>
      <p:sp>
        <p:nvSpPr>
          <p:cNvPr id="22" name="Rounded Rectangle 21">
            <a:extLst>
              <a:ext uri="{FF2B5EF4-FFF2-40B4-BE49-F238E27FC236}">
                <a16:creationId xmlns:a16="http://schemas.microsoft.com/office/drawing/2014/main" id="{E7E00ACE-9738-D34B-9295-86F026AEE263}"/>
              </a:ext>
            </a:extLst>
          </p:cNvPr>
          <p:cNvSpPr/>
          <p:nvPr/>
        </p:nvSpPr>
        <p:spPr>
          <a:xfrm>
            <a:off x="1207406" y="4383149"/>
            <a:ext cx="4633189" cy="104460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Complete a baseline assessment of where you think you are at for this lesson </a:t>
            </a:r>
          </a:p>
          <a:p>
            <a:pPr algn="ctr"/>
            <a:r>
              <a:rPr lang="en-US" sz="1400">
                <a:solidFill>
                  <a:schemeClr val="tx1"/>
                </a:solidFill>
              </a:rPr>
              <a:t>(Discussion or complete sheet)</a:t>
            </a:r>
          </a:p>
        </p:txBody>
      </p:sp>
      <p:pic>
        <p:nvPicPr>
          <p:cNvPr id="23" name="Picture 18" descr="C:\Users\Optic Group111\Desktop\Task.png">
            <a:extLst>
              <a:ext uri="{FF2B5EF4-FFF2-40B4-BE49-F238E27FC236}">
                <a16:creationId xmlns:a16="http://schemas.microsoft.com/office/drawing/2014/main" id="{221F2B09-2D9E-3A4E-B9B6-11037A2D099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73229" y="4421035"/>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traffic-lights-2147790_960_720.png">
            <a:extLst>
              <a:ext uri="{FF2B5EF4-FFF2-40B4-BE49-F238E27FC236}">
                <a16:creationId xmlns:a16="http://schemas.microsoft.com/office/drawing/2014/main" id="{D40C4861-85D8-9B4C-ACA9-B168B1132F5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316721" y="5943998"/>
            <a:ext cx="419196" cy="838753"/>
          </a:xfrm>
          <a:prstGeom prst="rect">
            <a:avLst/>
          </a:prstGeom>
        </p:spPr>
      </p:pic>
      <p:pic>
        <p:nvPicPr>
          <p:cNvPr id="47" name="Picture 46" descr="traffic-lights-2147790_960_720.png">
            <a:extLst>
              <a:ext uri="{FF2B5EF4-FFF2-40B4-BE49-F238E27FC236}">
                <a16:creationId xmlns:a16="http://schemas.microsoft.com/office/drawing/2014/main" id="{F9A2C0BC-D58F-C946-B4F1-571B33DB6B1F}"/>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99623" y="5942244"/>
            <a:ext cx="419196" cy="838753"/>
          </a:xfrm>
          <a:prstGeom prst="rect">
            <a:avLst/>
          </a:prstGeom>
        </p:spPr>
      </p:pic>
      <p:pic>
        <p:nvPicPr>
          <p:cNvPr id="48" name="Picture 47" descr="traffic-lights-2147790_960_720.png">
            <a:extLst>
              <a:ext uri="{FF2B5EF4-FFF2-40B4-BE49-F238E27FC236}">
                <a16:creationId xmlns:a16="http://schemas.microsoft.com/office/drawing/2014/main" id="{C1931C2C-0A05-4D49-9D74-3443D136602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914127" y="6022635"/>
            <a:ext cx="419196" cy="838753"/>
          </a:xfrm>
          <a:prstGeom prst="rect">
            <a:avLst/>
          </a:prstGeom>
        </p:spPr>
      </p:pic>
      <p:pic>
        <p:nvPicPr>
          <p:cNvPr id="49" name="Picture 48" descr="traffic-lights-2147790_960_720.png">
            <a:extLst>
              <a:ext uri="{FF2B5EF4-FFF2-40B4-BE49-F238E27FC236}">
                <a16:creationId xmlns:a16="http://schemas.microsoft.com/office/drawing/2014/main" id="{7C76C3A3-1CF9-D040-B0D2-D3C2E234A7E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3716829" y="5942244"/>
            <a:ext cx="419196" cy="838753"/>
          </a:xfrm>
          <a:prstGeom prst="rect">
            <a:avLst/>
          </a:prstGeom>
        </p:spPr>
      </p:pic>
      <p:pic>
        <p:nvPicPr>
          <p:cNvPr id="50" name="Picture 49" descr="traffic-lights-2147790_960_720.png">
            <a:extLst>
              <a:ext uri="{FF2B5EF4-FFF2-40B4-BE49-F238E27FC236}">
                <a16:creationId xmlns:a16="http://schemas.microsoft.com/office/drawing/2014/main" id="{19CCB5AB-F194-7F4F-BDE3-9448FE827B39}"/>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508110" y="5942244"/>
            <a:ext cx="419196" cy="838753"/>
          </a:xfrm>
          <a:prstGeom prst="rect">
            <a:avLst/>
          </a:prstGeom>
        </p:spPr>
      </p:pic>
      <p:sp>
        <p:nvSpPr>
          <p:cNvPr id="51" name="Rectangle 3">
            <a:extLst>
              <a:ext uri="{FF2B5EF4-FFF2-40B4-BE49-F238E27FC236}">
                <a16:creationId xmlns:a16="http://schemas.microsoft.com/office/drawing/2014/main" id="{071D94F2-5F6C-C84B-8E4F-115B1C231D63}"/>
              </a:ext>
            </a:extLst>
          </p:cNvPr>
          <p:cNvSpPr txBox="1">
            <a:spLocks noChangeArrowheads="1"/>
          </p:cNvSpPr>
          <p:nvPr/>
        </p:nvSpPr>
        <p:spPr bwMode="auto">
          <a:xfrm>
            <a:off x="7704449" y="6044326"/>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a:latin typeface="Comic Sans MS"/>
                <a:cs typeface="Comic Sans MS"/>
              </a:rPr>
              <a:t>Super</a:t>
            </a:r>
          </a:p>
          <a:p>
            <a:pPr algn="ctr">
              <a:defRPr/>
            </a:pPr>
            <a:r>
              <a:rPr lang="en-GB" sz="1200">
                <a:latin typeface="Comic Sans MS"/>
                <a:cs typeface="Comic Sans MS"/>
              </a:rPr>
              <a:t>confident</a:t>
            </a:r>
          </a:p>
        </p:txBody>
      </p:sp>
      <p:sp>
        <p:nvSpPr>
          <p:cNvPr id="52" name="Rectangle 3">
            <a:extLst>
              <a:ext uri="{FF2B5EF4-FFF2-40B4-BE49-F238E27FC236}">
                <a16:creationId xmlns:a16="http://schemas.microsoft.com/office/drawing/2014/main" id="{A672EFBC-34F6-A84E-9B97-73BBCA29F211}"/>
              </a:ext>
            </a:extLst>
          </p:cNvPr>
          <p:cNvSpPr txBox="1">
            <a:spLocks noChangeArrowheads="1"/>
          </p:cNvSpPr>
          <p:nvPr/>
        </p:nvSpPr>
        <p:spPr bwMode="auto">
          <a:xfrm>
            <a:off x="5907780" y="6042572"/>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a:latin typeface="Comic Sans MS"/>
                <a:cs typeface="Comic Sans MS"/>
              </a:rPr>
              <a:t>Very </a:t>
            </a:r>
          </a:p>
          <a:p>
            <a:pPr algn="ctr">
              <a:defRPr/>
            </a:pPr>
            <a:r>
              <a:rPr lang="en-GB" sz="1200">
                <a:latin typeface="Comic Sans MS"/>
                <a:cs typeface="Comic Sans MS"/>
              </a:rPr>
              <a:t>confident</a:t>
            </a:r>
          </a:p>
        </p:txBody>
      </p:sp>
      <p:sp>
        <p:nvSpPr>
          <p:cNvPr id="53" name="Rectangle 4">
            <a:extLst>
              <a:ext uri="{FF2B5EF4-FFF2-40B4-BE49-F238E27FC236}">
                <a16:creationId xmlns:a16="http://schemas.microsoft.com/office/drawing/2014/main" id="{3FF01156-0B0B-E14F-9379-28409C654FDA}"/>
              </a:ext>
            </a:extLst>
          </p:cNvPr>
          <p:cNvSpPr txBox="1">
            <a:spLocks noChangeArrowheads="1"/>
          </p:cNvSpPr>
          <p:nvPr/>
        </p:nvSpPr>
        <p:spPr bwMode="auto">
          <a:xfrm>
            <a:off x="4111189" y="6042572"/>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a:solidFill>
                  <a:schemeClr val="tx1"/>
                </a:solidFill>
                <a:latin typeface="Comic Sans MS"/>
                <a:cs typeface="Comic Sans MS"/>
              </a:rPr>
              <a:t>Confident</a:t>
            </a:r>
          </a:p>
        </p:txBody>
      </p:sp>
      <p:sp>
        <p:nvSpPr>
          <p:cNvPr id="54" name="TextBox 3">
            <a:extLst>
              <a:ext uri="{FF2B5EF4-FFF2-40B4-BE49-F238E27FC236}">
                <a16:creationId xmlns:a16="http://schemas.microsoft.com/office/drawing/2014/main" id="{E0556C79-9AD3-9E4A-9297-23469AEBD22A}"/>
              </a:ext>
            </a:extLst>
          </p:cNvPr>
          <p:cNvSpPr>
            <a:spLocks noChangeArrowheads="1"/>
          </p:cNvSpPr>
          <p:nvPr/>
        </p:nvSpPr>
        <p:spPr bwMode="auto">
          <a:xfrm>
            <a:off x="2303177" y="6087689"/>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a:solidFill>
                  <a:schemeClr val="dk1"/>
                </a:solidFill>
                <a:latin typeface="Comic Sans MS"/>
                <a:cs typeface="Comic Sans MS"/>
              </a:rPr>
              <a:t>I’m getting more confidence</a:t>
            </a:r>
          </a:p>
        </p:txBody>
      </p:sp>
      <p:sp>
        <p:nvSpPr>
          <p:cNvPr id="55" name="Rectangle 4">
            <a:extLst>
              <a:ext uri="{FF2B5EF4-FFF2-40B4-BE49-F238E27FC236}">
                <a16:creationId xmlns:a16="http://schemas.microsoft.com/office/drawing/2014/main" id="{00B6E2FE-8269-A64F-9ADD-EFC72E6698DD}"/>
              </a:ext>
            </a:extLst>
          </p:cNvPr>
          <p:cNvSpPr txBox="1">
            <a:spLocks noChangeArrowheads="1"/>
          </p:cNvSpPr>
          <p:nvPr/>
        </p:nvSpPr>
        <p:spPr bwMode="auto">
          <a:xfrm>
            <a:off x="500614" y="6042572"/>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a:latin typeface="Comic Sans MS"/>
                <a:cs typeface="Comic Sans MS"/>
              </a:rPr>
              <a:t>I’m not confident at all</a:t>
            </a:r>
          </a:p>
        </p:txBody>
      </p:sp>
      <p:cxnSp>
        <p:nvCxnSpPr>
          <p:cNvPr id="56" name="Straight Arrow Connector 55">
            <a:extLst>
              <a:ext uri="{FF2B5EF4-FFF2-40B4-BE49-F238E27FC236}">
                <a16:creationId xmlns:a16="http://schemas.microsoft.com/office/drawing/2014/main" id="{51D663A6-C7F3-C846-985F-0B44D0A3A5CD}"/>
              </a:ext>
            </a:extLst>
          </p:cNvPr>
          <p:cNvCxnSpPr>
            <a:cxnSpLocks/>
          </p:cNvCxnSpPr>
          <p:nvPr/>
        </p:nvCxnSpPr>
        <p:spPr>
          <a:xfrm flipH="1">
            <a:off x="151248" y="5789767"/>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pic>
        <p:nvPicPr>
          <p:cNvPr id="59" name="Picture 17">
            <a:extLst>
              <a:ext uri="{FF2B5EF4-FFF2-40B4-BE49-F238E27FC236}">
                <a16:creationId xmlns:a16="http://schemas.microsoft.com/office/drawing/2014/main" id="{C5EC99AB-1044-F548-9952-6548D7DA9341}"/>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 name="Rounded Rectangle 59">
            <a:extLst>
              <a:ext uri="{FF2B5EF4-FFF2-40B4-BE49-F238E27FC236}">
                <a16:creationId xmlns:a16="http://schemas.microsoft.com/office/drawing/2014/main" id="{E606F270-8237-9B44-B6E7-ABD7DFF2F5F8}"/>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latin typeface="Comic Sans MS" panose="030F0902030302020204" pitchFamily="66" charset="0"/>
              </a:rPr>
              <a:t>2 Minutes</a:t>
            </a:r>
          </a:p>
        </p:txBody>
      </p:sp>
      <p:pic>
        <p:nvPicPr>
          <p:cNvPr id="30" name="Picture 5" descr="C:\Users\Optic Group111\Desktop\CORE THEME 6.png">
            <a:extLst>
              <a:ext uri="{FF2B5EF4-FFF2-40B4-BE49-F238E27FC236}">
                <a16:creationId xmlns:a16="http://schemas.microsoft.com/office/drawing/2014/main" id="{23C827B8-1D12-2446-9B47-AEBE7ECE6150}"/>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977857" y="183184"/>
            <a:ext cx="932083" cy="9320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24">
            <a:extLst>
              <a:ext uri="{FF2B5EF4-FFF2-40B4-BE49-F238E27FC236}">
                <a16:creationId xmlns:a16="http://schemas.microsoft.com/office/drawing/2014/main" id="{0129A933-6B0D-E64D-9BDD-C18C710E3356}"/>
              </a:ext>
            </a:extLst>
          </p:cNvPr>
          <p:cNvGraphicFramePr>
            <a:graphicFrameLocks noGrp="1"/>
          </p:cNvGraphicFramePr>
          <p:nvPr>
            <p:extLst>
              <p:ext uri="{D42A27DB-BD31-4B8C-83A1-F6EECF244321}">
                <p14:modId xmlns:p14="http://schemas.microsoft.com/office/powerpoint/2010/main" val="1748091156"/>
              </p:ext>
            </p:extLst>
          </p:nvPr>
        </p:nvGraphicFramePr>
        <p:xfrm>
          <a:off x="13183" y="1193740"/>
          <a:ext cx="9139674" cy="3161417"/>
        </p:xfrm>
        <a:graphic>
          <a:graphicData uri="http://schemas.openxmlformats.org/drawingml/2006/table">
            <a:tbl>
              <a:tblPr firstRow="1" bandRow="1">
                <a:tableStyleId>{5C22544A-7EE6-4342-B048-85BDC9FD1C3A}</a:tableStyleId>
              </a:tblPr>
              <a:tblGrid>
                <a:gridCol w="2794185">
                  <a:extLst>
                    <a:ext uri="{9D8B030D-6E8A-4147-A177-3AD203B41FA5}">
                      <a16:colId xmlns:a16="http://schemas.microsoft.com/office/drawing/2014/main" val="2469962901"/>
                    </a:ext>
                  </a:extLst>
                </a:gridCol>
                <a:gridCol w="469983">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a:solidFill>
                            <a:srgbClr val="FF0000"/>
                          </a:solidFill>
                        </a:rPr>
                        <a:t>BASELINE</a:t>
                      </a:r>
                      <a:r>
                        <a:rPr lang="en-US" sz="2000">
                          <a:solidFill>
                            <a:schemeClr val="tx1"/>
                          </a:solidFill>
                        </a:rPr>
                        <a:t> </a:t>
                      </a:r>
                      <a:r>
                        <a:rPr lang="en-US" sz="2000" b="0">
                          <a:solidFill>
                            <a:schemeClr val="tx1"/>
                          </a:solidFill>
                        </a:rPr>
                        <a:t>CONFIDENCE CHECKER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a:solidFill>
                            <a:schemeClr val="tx1"/>
                          </a:solidFill>
                        </a:rPr>
                        <a:t>BEFORE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a:buFontTx/>
                        <a:buNone/>
                      </a:pPr>
                      <a:r>
                        <a:rPr lang="en-US" sz="1600">
                          <a:solidFill>
                            <a:schemeClr val="tx1"/>
                          </a:solidFill>
                        </a:rPr>
                        <a:t>I can explain what online stress 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r>
                        <a:rPr lang="en-US" sz="1600">
                          <a:solidFill>
                            <a:schemeClr val="tx1"/>
                          </a:solidFill>
                        </a:rPr>
                        <a:t>I understand the link between mental health and social media usage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r>
                        <a:rPr lang="en-US" sz="1600">
                          <a:solidFill>
                            <a:schemeClr val="tx1"/>
                          </a:solidFill>
                        </a:rPr>
                        <a:t>I know how to keep my online data safe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6" name="Picture 25">
            <a:extLst>
              <a:ext uri="{FF2B5EF4-FFF2-40B4-BE49-F238E27FC236}">
                <a16:creationId xmlns:a16="http://schemas.microsoft.com/office/drawing/2014/main" id="{36CF7C78-BF8B-4541-AA3B-AC5490A6A62B}"/>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917838" y="1882392"/>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F009763D-EDAB-5741-A135-F1A0655FD26D}"/>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7664693" y="1879126"/>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952B36CF-FEA8-2C43-A9C8-8CD538B837FE}"/>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312430" y="1882392"/>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a:extLst>
              <a:ext uri="{FF2B5EF4-FFF2-40B4-BE49-F238E27FC236}">
                <a16:creationId xmlns:a16="http://schemas.microsoft.com/office/drawing/2014/main" id="{1C041C49-9653-BD42-B1D3-8136E2540E23}"/>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22904" y="1193740"/>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a:extLst>
              <a:ext uri="{FF2B5EF4-FFF2-40B4-BE49-F238E27FC236}">
                <a16:creationId xmlns:a16="http://schemas.microsoft.com/office/drawing/2014/main" id="{53EC7444-A929-4240-A234-8936D4A53FCE}"/>
              </a:ext>
            </a:extLst>
          </p:cNvPr>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72133" y="1237796"/>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1">
            <a:extLst>
              <a:ext uri="{FF2B5EF4-FFF2-40B4-BE49-F238E27FC236}">
                <a16:creationId xmlns:a16="http://schemas.microsoft.com/office/drawing/2014/main" id="{EB2B3E6F-BB4D-7641-B903-4A98B335E241}"/>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rot="16200000">
            <a:off x="3109774" y="2188436"/>
            <a:ext cx="354018" cy="395434"/>
          </a:xfrm>
          <a:prstGeom prst="rect">
            <a:avLst/>
          </a:prstGeom>
        </p:spPr>
      </p:pic>
      <p:pic>
        <p:nvPicPr>
          <p:cNvPr id="33" name="Picture 32">
            <a:extLst>
              <a:ext uri="{FF2B5EF4-FFF2-40B4-BE49-F238E27FC236}">
                <a16:creationId xmlns:a16="http://schemas.microsoft.com/office/drawing/2014/main" id="{7E1659CF-AE0A-8243-86B0-8E1C6312B723}"/>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6990693" y="2220007"/>
            <a:ext cx="361331" cy="331748"/>
          </a:xfrm>
          <a:prstGeom prst="rect">
            <a:avLst/>
          </a:prstGeom>
        </p:spPr>
      </p:pic>
      <p:pic>
        <p:nvPicPr>
          <p:cNvPr id="34" name="Picture 33">
            <a:extLst>
              <a:ext uri="{FF2B5EF4-FFF2-40B4-BE49-F238E27FC236}">
                <a16:creationId xmlns:a16="http://schemas.microsoft.com/office/drawing/2014/main" id="{825067B1-A24E-E543-A040-C7BBA60387C0}"/>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5725912" y="2227033"/>
            <a:ext cx="320574" cy="331748"/>
          </a:xfrm>
          <a:prstGeom prst="rect">
            <a:avLst/>
          </a:prstGeom>
        </p:spPr>
      </p:pic>
      <p:pic>
        <p:nvPicPr>
          <p:cNvPr id="35" name="Picture 34">
            <a:extLst>
              <a:ext uri="{FF2B5EF4-FFF2-40B4-BE49-F238E27FC236}">
                <a16:creationId xmlns:a16="http://schemas.microsoft.com/office/drawing/2014/main" id="{2CB94B27-A7D7-1441-88A7-50CF712B1854}"/>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a:stretch/>
        </p:blipFill>
        <p:spPr>
          <a:xfrm>
            <a:off x="4437790" y="2227882"/>
            <a:ext cx="327785" cy="326188"/>
          </a:xfrm>
          <a:prstGeom prst="rect">
            <a:avLst/>
          </a:prstGeom>
        </p:spPr>
      </p:pic>
      <p:pic>
        <p:nvPicPr>
          <p:cNvPr id="36" name="Picture 35">
            <a:extLst>
              <a:ext uri="{FF2B5EF4-FFF2-40B4-BE49-F238E27FC236}">
                <a16:creationId xmlns:a16="http://schemas.microsoft.com/office/drawing/2014/main" id="{B948EA41-49B8-374F-A7DE-5EA825571ED0}"/>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8300300" y="2320576"/>
            <a:ext cx="360212" cy="225883"/>
          </a:xfrm>
          <a:prstGeom prst="rect">
            <a:avLst/>
          </a:prstGeom>
        </p:spPr>
      </p:pic>
    </p:spTree>
    <p:extLst>
      <p:ext uri="{BB962C8B-B14F-4D97-AF65-F5344CB8AC3E}">
        <p14:creationId xmlns:p14="http://schemas.microsoft.com/office/powerpoint/2010/main" val="68373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2459428" y="980728"/>
            <a:ext cx="6289036"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282374" y="1666018"/>
            <a:ext cx="2579254" cy="1812993"/>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latin typeface="Levenim MT" pitchFamily="2" charset="-79"/>
                <a:cs typeface="Levenim MT" pitchFamily="2" charset="-79"/>
              </a:rPr>
              <a:t> the most popular</a:t>
            </a:r>
          </a:p>
          <a:p>
            <a:pPr algn="ctr"/>
            <a:r>
              <a:rPr lang="en-US" sz="1400">
                <a:latin typeface="Levenim MT" pitchFamily="2" charset="-79"/>
                <a:cs typeface="Levenim MT" pitchFamily="2" charset="-79"/>
              </a:rPr>
              <a:t> social network </a:t>
            </a:r>
          </a:p>
          <a:p>
            <a:pPr algn="ctr"/>
            <a:r>
              <a:rPr lang="en-US" sz="1400">
                <a:latin typeface="Levenim MT" pitchFamily="2" charset="-79"/>
                <a:cs typeface="Levenim MT" pitchFamily="2" charset="-79"/>
              </a:rPr>
              <a:t>and the most famous. …. is described by fans as: Addictive, Always check it, Helps me keep in touch, Accessible and A favourite.</a:t>
            </a:r>
            <a:endParaRPr lang="en-GB" sz="1400">
              <a:latin typeface="Levenim MT" pitchFamily="2" charset="-79"/>
              <a:cs typeface="Levenim MT" pitchFamily="2" charset="-79"/>
            </a:endParaRPr>
          </a:p>
        </p:txBody>
      </p:sp>
      <p:sp>
        <p:nvSpPr>
          <p:cNvPr id="25" name="Rectangle 24"/>
          <p:cNvSpPr/>
          <p:nvPr/>
        </p:nvSpPr>
        <p:spPr>
          <a:xfrm>
            <a:off x="3282374" y="3612663"/>
            <a:ext cx="2579254" cy="1812993"/>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latin typeface="Levenim MT" pitchFamily="2" charset="-79"/>
                <a:cs typeface="Levenim MT" pitchFamily="2" charset="-79"/>
              </a:rPr>
              <a:t>…. Is Interesting, </a:t>
            </a:r>
          </a:p>
          <a:p>
            <a:pPr algn="ctr"/>
            <a:r>
              <a:rPr lang="en-US" sz="1400">
                <a:latin typeface="Levenim MT" pitchFamily="2" charset="-79"/>
                <a:cs typeface="Levenim MT" pitchFamily="2" charset="-79"/>
              </a:rPr>
              <a:t>Easy to use, A favourite, User friendly and Entertaining. Great for new ideas and making boards</a:t>
            </a:r>
            <a:endParaRPr lang="en-GB" sz="1400">
              <a:latin typeface="Levenim MT" pitchFamily="2" charset="-79"/>
              <a:cs typeface="Levenim MT" pitchFamily="2" charset="-79"/>
            </a:endParaRPr>
          </a:p>
        </p:txBody>
      </p:sp>
      <p:sp>
        <p:nvSpPr>
          <p:cNvPr id="24" name="Rectangle 23"/>
          <p:cNvSpPr/>
          <p:nvPr/>
        </p:nvSpPr>
        <p:spPr>
          <a:xfrm>
            <a:off x="395536" y="3612663"/>
            <a:ext cx="2579254" cy="1812993"/>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latin typeface="Levenim MT" pitchFamily="2" charset="-79"/>
                <a:cs typeface="Levenim MT" pitchFamily="2" charset="-79"/>
              </a:rPr>
              <a:t>       </a:t>
            </a:r>
          </a:p>
          <a:p>
            <a:pPr algn="ctr"/>
            <a:endParaRPr lang="en-US" sz="1400">
              <a:latin typeface="Levenim MT" pitchFamily="2" charset="-79"/>
              <a:cs typeface="Levenim MT" pitchFamily="2" charset="-79"/>
            </a:endParaRPr>
          </a:p>
          <a:p>
            <a:pPr algn="ctr"/>
            <a:r>
              <a:rPr lang="en-US" sz="1400">
                <a:latin typeface="Levenim MT" pitchFamily="2" charset="-79"/>
                <a:cs typeface="Levenim MT" pitchFamily="2" charset="-79"/>
              </a:rPr>
              <a:t>….. is described by fans as: Informative, Always check it, Helps me keep in touch, Easy to use and Social. News breaks quickly on this platform.</a:t>
            </a:r>
          </a:p>
          <a:p>
            <a:pPr algn="ctr"/>
            <a:endParaRPr lang="en-GB" sz="1400">
              <a:latin typeface="Levenim MT" pitchFamily="2" charset="-79"/>
              <a:cs typeface="Levenim MT" pitchFamily="2" charset="-79"/>
            </a:endParaRPr>
          </a:p>
        </p:txBody>
      </p:sp>
      <p:sp>
        <p:nvSpPr>
          <p:cNvPr id="23" name="Rectangle 22"/>
          <p:cNvSpPr/>
          <p:nvPr/>
        </p:nvSpPr>
        <p:spPr>
          <a:xfrm>
            <a:off x="6169211" y="1666018"/>
            <a:ext cx="2579254" cy="1812993"/>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latin typeface="Levenim MT" pitchFamily="2" charset="-79"/>
                <a:cs typeface="Levenim MT" pitchFamily="2" charset="-79"/>
              </a:rPr>
              <a:t>… Is very popular</a:t>
            </a:r>
          </a:p>
          <a:p>
            <a:pPr algn="ctr"/>
            <a:r>
              <a:rPr lang="en-US" sz="1400">
                <a:latin typeface="Levenim MT" pitchFamily="2" charset="-79"/>
                <a:cs typeface="Levenim MT" pitchFamily="2" charset="-79"/>
              </a:rPr>
              <a:t> amongst young people but not the older generation … is described by fans as: A favourite, Brilliant, Always check it, Amusing and Colourful.</a:t>
            </a:r>
            <a:endParaRPr lang="en-GB" sz="1400">
              <a:latin typeface="Levenim MT" pitchFamily="2" charset="-79"/>
              <a:cs typeface="Levenim MT" pitchFamily="2" charset="-79"/>
            </a:endParaRPr>
          </a:p>
        </p:txBody>
      </p:sp>
      <p:sp>
        <p:nvSpPr>
          <p:cNvPr id="27" name="Rectangle 26"/>
          <p:cNvSpPr/>
          <p:nvPr/>
        </p:nvSpPr>
        <p:spPr>
          <a:xfrm>
            <a:off x="6169211" y="3612663"/>
            <a:ext cx="2579254" cy="1812993"/>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latin typeface="Levenim MT" pitchFamily="2" charset="-79"/>
                <a:cs typeface="Levenim MT" pitchFamily="2" charset="-79"/>
              </a:rPr>
              <a:t>Helps me keep</a:t>
            </a:r>
          </a:p>
          <a:p>
            <a:pPr algn="ctr"/>
            <a:r>
              <a:rPr lang="en-US" sz="1400">
                <a:latin typeface="Levenim MT" pitchFamily="2" charset="-79"/>
                <a:cs typeface="Levenim MT" pitchFamily="2" charset="-79"/>
              </a:rPr>
              <a:t> in touch, Couldn't do without it, Constructive, Informative and Useful. Helps to connect people in a professional way</a:t>
            </a:r>
            <a:endParaRPr lang="en-GB" sz="1400">
              <a:latin typeface="Levenim MT" pitchFamily="2" charset="-79"/>
              <a:cs typeface="Levenim MT" pitchFamily="2" charset="-79"/>
            </a:endParaRPr>
          </a:p>
        </p:txBody>
      </p:sp>
      <p:sp>
        <p:nvSpPr>
          <p:cNvPr id="21" name="Rectangle 20"/>
          <p:cNvSpPr/>
          <p:nvPr/>
        </p:nvSpPr>
        <p:spPr>
          <a:xfrm>
            <a:off x="395536" y="1666018"/>
            <a:ext cx="2579254" cy="1812993"/>
          </a:xfrm>
          <a:prstGeom prst="rect">
            <a:avLst/>
          </a:prstGeom>
          <a:ln w="38100" cmpd="sng">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latin typeface="Levenim MT" pitchFamily="2" charset="-79"/>
                <a:cs typeface="Levenim MT" pitchFamily="2" charset="-79"/>
              </a:rPr>
              <a:t>….is the 2</a:t>
            </a:r>
            <a:r>
              <a:rPr lang="en-US" sz="1400" baseline="30000">
                <a:latin typeface="Levenim MT" pitchFamily="2" charset="-79"/>
                <a:cs typeface="Levenim MT" pitchFamily="2" charset="-79"/>
              </a:rPr>
              <a:t>nd</a:t>
            </a:r>
            <a:endParaRPr lang="en-US" sz="1400">
              <a:latin typeface="Levenim MT" pitchFamily="2" charset="-79"/>
              <a:cs typeface="Levenim MT" pitchFamily="2" charset="-79"/>
            </a:endParaRPr>
          </a:p>
          <a:p>
            <a:pPr algn="ctr"/>
            <a:r>
              <a:rPr lang="en-US" sz="1400">
                <a:latin typeface="Levenim MT" pitchFamily="2" charset="-79"/>
                <a:cs typeface="Levenim MT" pitchFamily="2" charset="-79"/>
              </a:rPr>
              <a:t> most popular</a:t>
            </a:r>
          </a:p>
          <a:p>
            <a:pPr algn="ctr"/>
            <a:r>
              <a:rPr lang="en-US" sz="1400">
                <a:latin typeface="Levenim MT" pitchFamily="2" charset="-79"/>
                <a:cs typeface="Levenim MT" pitchFamily="2" charset="-79"/>
              </a:rPr>
              <a:t> social network and the 3rd most famous. …  is described by fans as: Addictive, A favourite, Engaging, Colourful and Visually impressive.</a:t>
            </a:r>
            <a:endParaRPr lang="en-GB" sz="1400">
              <a:latin typeface="Levenim MT" pitchFamily="2" charset="-79"/>
              <a:cs typeface="Levenim MT" pitchFamily="2" charset="-79"/>
            </a:endParaRPr>
          </a:p>
        </p:txBody>
      </p:sp>
      <p:sp>
        <p:nvSpPr>
          <p:cNvPr id="10" name="TextBox 9"/>
          <p:cNvSpPr txBox="1"/>
          <p:nvPr/>
        </p:nvSpPr>
        <p:spPr>
          <a:xfrm>
            <a:off x="224083" y="1599656"/>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A</a:t>
            </a:r>
          </a:p>
        </p:txBody>
      </p:sp>
      <p:sp>
        <p:nvSpPr>
          <p:cNvPr id="11" name="TextBox 10"/>
          <p:cNvSpPr txBox="1"/>
          <p:nvPr/>
        </p:nvSpPr>
        <p:spPr>
          <a:xfrm>
            <a:off x="3110921" y="1599656"/>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B</a:t>
            </a:r>
          </a:p>
        </p:txBody>
      </p:sp>
      <p:sp>
        <p:nvSpPr>
          <p:cNvPr id="12" name="TextBox 11"/>
          <p:cNvSpPr txBox="1"/>
          <p:nvPr/>
        </p:nvSpPr>
        <p:spPr>
          <a:xfrm>
            <a:off x="5901346" y="1599656"/>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C</a:t>
            </a:r>
          </a:p>
        </p:txBody>
      </p:sp>
      <p:sp>
        <p:nvSpPr>
          <p:cNvPr id="13" name="TextBox 12"/>
          <p:cNvSpPr txBox="1"/>
          <p:nvPr/>
        </p:nvSpPr>
        <p:spPr>
          <a:xfrm>
            <a:off x="224080" y="3576943"/>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D</a:t>
            </a:r>
          </a:p>
        </p:txBody>
      </p:sp>
      <p:sp>
        <p:nvSpPr>
          <p:cNvPr id="14" name="TextBox 13"/>
          <p:cNvSpPr txBox="1"/>
          <p:nvPr/>
        </p:nvSpPr>
        <p:spPr>
          <a:xfrm>
            <a:off x="3110918" y="3576941"/>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E</a:t>
            </a:r>
          </a:p>
        </p:txBody>
      </p:sp>
      <p:sp>
        <p:nvSpPr>
          <p:cNvPr id="15" name="TextBox 14"/>
          <p:cNvSpPr txBox="1"/>
          <p:nvPr/>
        </p:nvSpPr>
        <p:spPr>
          <a:xfrm>
            <a:off x="5997755" y="3576942"/>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F</a:t>
            </a:r>
          </a:p>
        </p:txBody>
      </p:sp>
      <p:sp>
        <p:nvSpPr>
          <p:cNvPr id="16" name="TextBox 15"/>
          <p:cNvSpPr txBox="1"/>
          <p:nvPr/>
        </p:nvSpPr>
        <p:spPr>
          <a:xfrm>
            <a:off x="290060" y="5564465"/>
            <a:ext cx="2744105" cy="400110"/>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Arial" pitchFamily="34" charset="0"/>
                <a:cs typeface="Arial" pitchFamily="34" charset="0"/>
              </a:rPr>
              <a:t>PINTEREST</a:t>
            </a:r>
          </a:p>
        </p:txBody>
      </p:sp>
      <p:sp>
        <p:nvSpPr>
          <p:cNvPr id="20" name="Rectangle 19"/>
          <p:cNvSpPr/>
          <p:nvPr/>
        </p:nvSpPr>
        <p:spPr>
          <a:xfrm>
            <a:off x="2469097" y="1040861"/>
            <a:ext cx="6279368" cy="461665"/>
          </a:xfrm>
          <a:prstGeom prst="rect">
            <a:avLst/>
          </a:prstGeom>
        </p:spPr>
        <p:txBody>
          <a:bodyPr wrap="square">
            <a:spAutoFit/>
          </a:bodyPr>
          <a:lstStyle/>
          <a:p>
            <a:pPr algn="ctr"/>
            <a:r>
              <a:rPr lang="en-GB" sz="2400" b="1">
                <a:ln w="12700">
                  <a:solidFill>
                    <a:schemeClr val="bg1"/>
                  </a:solidFill>
                </a:ln>
                <a:solidFill>
                  <a:schemeClr val="tx1">
                    <a:lumMod val="95000"/>
                    <a:lumOff val="5000"/>
                  </a:schemeClr>
                </a:solidFill>
                <a:effectLst>
                  <a:glow rad="228600">
                    <a:srgbClr val="FFFF00">
                      <a:alpha val="60000"/>
                    </a:srgbClr>
                  </a:glow>
                  <a:outerShdw blurRad="50800" dist="38100" dir="5400000" algn="t" rotWithShape="0">
                    <a:prstClr val="black">
                      <a:alpha val="40000"/>
                    </a:prstClr>
                  </a:outerShdw>
                </a:effectLst>
                <a:latin typeface="Arial" pitchFamily="34" charset="0"/>
                <a:cs typeface="Arial" pitchFamily="34" charset="0"/>
              </a:rPr>
              <a:t>NAME THAT SOCIAL MEDIA PLATFORM</a:t>
            </a:r>
            <a:endParaRPr lang="en-GB" sz="2400">
              <a:ln w="12700">
                <a:solidFill>
                  <a:schemeClr val="bg1"/>
                </a:solidFill>
              </a:ln>
              <a:effectLst>
                <a:glow rad="228600">
                  <a:srgbClr val="FFFF00">
                    <a:alpha val="6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28" name="TextBox 27"/>
          <p:cNvSpPr txBox="1"/>
          <p:nvPr/>
        </p:nvSpPr>
        <p:spPr>
          <a:xfrm>
            <a:off x="3310720" y="5564465"/>
            <a:ext cx="2527158" cy="400110"/>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Arial" pitchFamily="34" charset="0"/>
                <a:cs typeface="Arial" pitchFamily="34" charset="0"/>
              </a:rPr>
              <a:t>INSTAGRAM</a:t>
            </a:r>
          </a:p>
        </p:txBody>
      </p:sp>
      <p:sp>
        <p:nvSpPr>
          <p:cNvPr id="29" name="TextBox 28"/>
          <p:cNvSpPr txBox="1"/>
          <p:nvPr/>
        </p:nvSpPr>
        <p:spPr>
          <a:xfrm>
            <a:off x="3310720" y="6116975"/>
            <a:ext cx="2527158" cy="400110"/>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Arial" pitchFamily="34" charset="0"/>
                <a:cs typeface="Arial" pitchFamily="34" charset="0"/>
              </a:rPr>
              <a:t>FACEBOOK</a:t>
            </a:r>
          </a:p>
        </p:txBody>
      </p:sp>
      <p:sp>
        <p:nvSpPr>
          <p:cNvPr id="30" name="TextBox 29"/>
          <p:cNvSpPr txBox="1"/>
          <p:nvPr/>
        </p:nvSpPr>
        <p:spPr>
          <a:xfrm>
            <a:off x="6197557" y="5571620"/>
            <a:ext cx="2527158" cy="400110"/>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Arial" pitchFamily="34" charset="0"/>
                <a:cs typeface="Arial" pitchFamily="34" charset="0"/>
              </a:rPr>
              <a:t>SNAPCHAT</a:t>
            </a:r>
          </a:p>
        </p:txBody>
      </p:sp>
      <p:sp>
        <p:nvSpPr>
          <p:cNvPr id="31" name="TextBox 30"/>
          <p:cNvSpPr txBox="1"/>
          <p:nvPr/>
        </p:nvSpPr>
        <p:spPr>
          <a:xfrm>
            <a:off x="6197557" y="6135417"/>
            <a:ext cx="2527158" cy="400110"/>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Arial" pitchFamily="34" charset="0"/>
                <a:cs typeface="Arial" pitchFamily="34" charset="0"/>
              </a:rPr>
              <a:t>LINKEDIN</a:t>
            </a:r>
          </a:p>
        </p:txBody>
      </p:sp>
      <p:sp>
        <p:nvSpPr>
          <p:cNvPr id="32" name="TextBox 31"/>
          <p:cNvSpPr txBox="1"/>
          <p:nvPr/>
        </p:nvSpPr>
        <p:spPr>
          <a:xfrm>
            <a:off x="283244" y="6135417"/>
            <a:ext cx="2744105" cy="400110"/>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Arial" pitchFamily="34" charset="0"/>
                <a:cs typeface="Arial" pitchFamily="34" charset="0"/>
              </a:rPr>
              <a:t>TWITTER</a:t>
            </a:r>
          </a:p>
        </p:txBody>
      </p:sp>
      <p:sp>
        <p:nvSpPr>
          <p:cNvPr id="36" name="Rounded Rectangle 35"/>
          <p:cNvSpPr/>
          <p:nvPr/>
        </p:nvSpPr>
        <p:spPr>
          <a:xfrm>
            <a:off x="395536" y="980728"/>
            <a:ext cx="1908212"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67544" y="1043211"/>
            <a:ext cx="1571264" cy="461665"/>
          </a:xfrm>
          <a:prstGeom prst="rect">
            <a:avLst/>
          </a:prstGeom>
        </p:spPr>
        <p:txBody>
          <a:bodyPr wrap="none">
            <a:spAutoFit/>
          </a:bodyPr>
          <a:lstStyle/>
          <a:p>
            <a:r>
              <a:rPr lang="en-GB" sz="2400" b="1">
                <a:ln w="12700">
                  <a:solidFill>
                    <a:schemeClr val="bg1"/>
                  </a:solidFill>
                </a:ln>
                <a:solidFill>
                  <a:schemeClr val="tx1">
                    <a:lumMod val="95000"/>
                    <a:lumOff val="5000"/>
                  </a:schemeClr>
                </a:solidFill>
                <a:effectLst>
                  <a:glow rad="228600">
                    <a:schemeClr val="accent6">
                      <a:satMod val="175000"/>
                      <a:alpha val="60000"/>
                    </a:schemeClr>
                  </a:glow>
                  <a:outerShdw blurRad="50800" dist="38100" dir="5400000" algn="t" rotWithShape="0">
                    <a:prstClr val="black">
                      <a:alpha val="40000"/>
                    </a:prstClr>
                  </a:outerShdw>
                </a:effectLst>
                <a:latin typeface="Arial" pitchFamily="34" charset="0"/>
                <a:cs typeface="Arial" pitchFamily="34" charset="0"/>
              </a:rPr>
              <a:t>ROUND 1</a:t>
            </a:r>
            <a:endParaRPr lang="en-GB" sz="2400">
              <a:ln w="12700">
                <a:solidFill>
                  <a:schemeClr val="bg1"/>
                </a:solidFill>
              </a:ln>
              <a:effectLst>
                <a:glow rad="228600">
                  <a:schemeClr val="accent6">
                    <a:satMod val="175000"/>
                    <a:alpha val="60000"/>
                  </a:schemeClr>
                </a:glow>
                <a:outerShdw blurRad="50800" dist="38100" dir="5400000" algn="t" rotWithShape="0">
                  <a:prstClr val="black">
                    <a:alpha val="40000"/>
                  </a:prstClr>
                </a:outerShdw>
              </a:effectLst>
              <a:latin typeface="Arial" pitchFamily="34" charset="0"/>
              <a:cs typeface="Arial" pitchFamily="34" charset="0"/>
            </a:endParaRPr>
          </a:p>
        </p:txBody>
      </p:sp>
      <p:sp>
        <p:nvSpPr>
          <p:cNvPr id="26" name="TextBox 25">
            <a:extLst>
              <a:ext uri="{FF2B5EF4-FFF2-40B4-BE49-F238E27FC236}">
                <a16:creationId xmlns:a16="http://schemas.microsoft.com/office/drawing/2014/main" id="{A363C29F-1198-F243-84F2-6EE689413EA3}"/>
              </a:ext>
            </a:extLst>
          </p:cNvPr>
          <p:cNvSpPr txBox="1"/>
          <p:nvPr/>
        </p:nvSpPr>
        <p:spPr>
          <a:xfrm>
            <a:off x="354232" y="2804161"/>
            <a:ext cx="2682275" cy="369332"/>
          </a:xfrm>
          <a:prstGeom prst="rect">
            <a:avLst/>
          </a:prstGeom>
          <a:solidFill>
            <a:srgbClr val="FFFF99"/>
          </a:solidFill>
          <a:ln w="76200">
            <a:solidFill>
              <a:schemeClr val="tx1"/>
            </a:solidFill>
          </a:ln>
        </p:spPr>
        <p:txBody>
          <a:bodyPr wrap="square" rtlCol="0">
            <a:spAutoFit/>
          </a:bodyPr>
          <a:lstStyle/>
          <a:p>
            <a:r>
              <a:rPr lang="en-GB" b="1">
                <a:solidFill>
                  <a:prstClr val="black"/>
                </a:solidFill>
                <a:latin typeface="Arial" pitchFamily="34" charset="0"/>
                <a:cs typeface="Arial" pitchFamily="34" charset="0"/>
              </a:rPr>
              <a:t>A: Instagram</a:t>
            </a:r>
          </a:p>
        </p:txBody>
      </p:sp>
      <p:sp>
        <p:nvSpPr>
          <p:cNvPr id="33" name="TextBox 32">
            <a:extLst>
              <a:ext uri="{FF2B5EF4-FFF2-40B4-BE49-F238E27FC236}">
                <a16:creationId xmlns:a16="http://schemas.microsoft.com/office/drawing/2014/main" id="{17719930-9B2D-6C48-81A3-72E045D78ADA}"/>
              </a:ext>
            </a:extLst>
          </p:cNvPr>
          <p:cNvSpPr txBox="1"/>
          <p:nvPr/>
        </p:nvSpPr>
        <p:spPr>
          <a:xfrm>
            <a:off x="3488840" y="2808079"/>
            <a:ext cx="2088232" cy="369332"/>
          </a:xfrm>
          <a:prstGeom prst="rect">
            <a:avLst/>
          </a:prstGeom>
          <a:solidFill>
            <a:srgbClr val="FFFF99"/>
          </a:solidFill>
          <a:ln w="76200">
            <a:solidFill>
              <a:schemeClr val="tx1"/>
            </a:solidFill>
          </a:ln>
        </p:spPr>
        <p:txBody>
          <a:bodyPr wrap="square" rtlCol="0">
            <a:spAutoFit/>
          </a:bodyPr>
          <a:lstStyle/>
          <a:p>
            <a:r>
              <a:rPr lang="en-GB" b="1">
                <a:solidFill>
                  <a:prstClr val="black"/>
                </a:solidFill>
                <a:latin typeface="Arial" pitchFamily="34" charset="0"/>
                <a:cs typeface="Arial" pitchFamily="34" charset="0"/>
              </a:rPr>
              <a:t>B: Facebook</a:t>
            </a:r>
          </a:p>
        </p:txBody>
      </p:sp>
      <p:sp>
        <p:nvSpPr>
          <p:cNvPr id="34" name="TextBox 33">
            <a:extLst>
              <a:ext uri="{FF2B5EF4-FFF2-40B4-BE49-F238E27FC236}">
                <a16:creationId xmlns:a16="http://schemas.microsoft.com/office/drawing/2014/main" id="{DCED4AEE-6310-0C42-91C0-3ECB27C8BCC5}"/>
              </a:ext>
            </a:extLst>
          </p:cNvPr>
          <p:cNvSpPr txBox="1"/>
          <p:nvPr/>
        </p:nvSpPr>
        <p:spPr>
          <a:xfrm>
            <a:off x="6395888" y="2754651"/>
            <a:ext cx="2159882" cy="369332"/>
          </a:xfrm>
          <a:prstGeom prst="rect">
            <a:avLst/>
          </a:prstGeom>
          <a:solidFill>
            <a:srgbClr val="FFFF99"/>
          </a:solidFill>
          <a:ln w="76200">
            <a:solidFill>
              <a:schemeClr val="tx1"/>
            </a:solidFill>
          </a:ln>
        </p:spPr>
        <p:txBody>
          <a:bodyPr wrap="square" rtlCol="0">
            <a:spAutoFit/>
          </a:bodyPr>
          <a:lstStyle/>
          <a:p>
            <a:r>
              <a:rPr lang="en-GB" b="1">
                <a:solidFill>
                  <a:prstClr val="black"/>
                </a:solidFill>
                <a:latin typeface="Arial" pitchFamily="34" charset="0"/>
                <a:cs typeface="Arial" pitchFamily="34" charset="0"/>
              </a:rPr>
              <a:t>C: Snapchat</a:t>
            </a:r>
          </a:p>
        </p:txBody>
      </p:sp>
      <p:sp>
        <p:nvSpPr>
          <p:cNvPr id="37" name="TextBox 36">
            <a:extLst>
              <a:ext uri="{FF2B5EF4-FFF2-40B4-BE49-F238E27FC236}">
                <a16:creationId xmlns:a16="http://schemas.microsoft.com/office/drawing/2014/main" id="{0D2740C8-B579-E143-996E-7F617E1EF130}"/>
              </a:ext>
            </a:extLst>
          </p:cNvPr>
          <p:cNvSpPr txBox="1"/>
          <p:nvPr/>
        </p:nvSpPr>
        <p:spPr>
          <a:xfrm>
            <a:off x="540233" y="4645677"/>
            <a:ext cx="2306042" cy="369332"/>
          </a:xfrm>
          <a:prstGeom prst="rect">
            <a:avLst/>
          </a:prstGeom>
          <a:solidFill>
            <a:srgbClr val="FFFF99"/>
          </a:solidFill>
          <a:ln w="76200">
            <a:solidFill>
              <a:schemeClr val="tx1"/>
            </a:solidFill>
          </a:ln>
        </p:spPr>
        <p:txBody>
          <a:bodyPr wrap="square" rtlCol="0">
            <a:spAutoFit/>
          </a:bodyPr>
          <a:lstStyle/>
          <a:p>
            <a:r>
              <a:rPr lang="en-GB" b="1">
                <a:solidFill>
                  <a:prstClr val="black"/>
                </a:solidFill>
                <a:latin typeface="Arial" pitchFamily="34" charset="0"/>
                <a:cs typeface="Arial" pitchFamily="34" charset="0"/>
              </a:rPr>
              <a:t>D: Twitter</a:t>
            </a:r>
          </a:p>
        </p:txBody>
      </p:sp>
      <p:sp>
        <p:nvSpPr>
          <p:cNvPr id="38" name="TextBox 37">
            <a:extLst>
              <a:ext uri="{FF2B5EF4-FFF2-40B4-BE49-F238E27FC236}">
                <a16:creationId xmlns:a16="http://schemas.microsoft.com/office/drawing/2014/main" id="{71E6AF3D-D112-B84E-9346-E88C012F03A2}"/>
              </a:ext>
            </a:extLst>
          </p:cNvPr>
          <p:cNvSpPr txBox="1"/>
          <p:nvPr/>
        </p:nvSpPr>
        <p:spPr>
          <a:xfrm>
            <a:off x="3359193" y="4572416"/>
            <a:ext cx="2423859" cy="369332"/>
          </a:xfrm>
          <a:prstGeom prst="rect">
            <a:avLst/>
          </a:prstGeom>
          <a:solidFill>
            <a:srgbClr val="FFFF99"/>
          </a:solidFill>
          <a:ln w="76200">
            <a:solidFill>
              <a:schemeClr val="tx1"/>
            </a:solidFill>
          </a:ln>
        </p:spPr>
        <p:txBody>
          <a:bodyPr wrap="square" rtlCol="0">
            <a:spAutoFit/>
          </a:bodyPr>
          <a:lstStyle/>
          <a:p>
            <a:r>
              <a:rPr lang="en-GB" b="1">
                <a:solidFill>
                  <a:prstClr val="black"/>
                </a:solidFill>
                <a:latin typeface="Arial" pitchFamily="34" charset="0"/>
                <a:cs typeface="Arial" pitchFamily="34" charset="0"/>
              </a:rPr>
              <a:t>E: Pinterest </a:t>
            </a:r>
          </a:p>
        </p:txBody>
      </p:sp>
      <p:sp>
        <p:nvSpPr>
          <p:cNvPr id="39" name="TextBox 38">
            <a:extLst>
              <a:ext uri="{FF2B5EF4-FFF2-40B4-BE49-F238E27FC236}">
                <a16:creationId xmlns:a16="http://schemas.microsoft.com/office/drawing/2014/main" id="{8CFA5669-9916-FE4F-8B5C-6566B35E6FA2}"/>
              </a:ext>
            </a:extLst>
          </p:cNvPr>
          <p:cNvSpPr txBox="1"/>
          <p:nvPr/>
        </p:nvSpPr>
        <p:spPr>
          <a:xfrm>
            <a:off x="6354400" y="4560426"/>
            <a:ext cx="2200274" cy="369332"/>
          </a:xfrm>
          <a:prstGeom prst="rect">
            <a:avLst/>
          </a:prstGeom>
          <a:solidFill>
            <a:srgbClr val="FFFF99"/>
          </a:solidFill>
          <a:ln w="76200">
            <a:solidFill>
              <a:schemeClr val="tx1"/>
            </a:solidFill>
          </a:ln>
        </p:spPr>
        <p:txBody>
          <a:bodyPr wrap="square" rtlCol="0">
            <a:spAutoFit/>
          </a:bodyPr>
          <a:lstStyle/>
          <a:p>
            <a:r>
              <a:rPr lang="en-GB" b="1">
                <a:solidFill>
                  <a:prstClr val="black"/>
                </a:solidFill>
                <a:latin typeface="Arial" pitchFamily="34" charset="0"/>
                <a:cs typeface="Arial" pitchFamily="34" charset="0"/>
              </a:rPr>
              <a:t>F: LinkedIn</a:t>
            </a:r>
          </a:p>
        </p:txBody>
      </p:sp>
    </p:spTree>
    <p:extLst>
      <p:ext uri="{BB962C8B-B14F-4D97-AF65-F5344CB8AC3E}">
        <p14:creationId xmlns:p14="http://schemas.microsoft.com/office/powerpoint/2010/main" val="163259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animBg="1"/>
      <p:bldP spid="34"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60"/>
          <p:cNvSpPr/>
          <p:nvPr/>
        </p:nvSpPr>
        <p:spPr>
          <a:xfrm>
            <a:off x="2459428" y="980728"/>
            <a:ext cx="6289036"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ounded Rectangle 62"/>
          <p:cNvSpPr/>
          <p:nvPr/>
        </p:nvSpPr>
        <p:spPr>
          <a:xfrm>
            <a:off x="395536" y="980728"/>
            <a:ext cx="1908212"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467544" y="1043211"/>
            <a:ext cx="1571264" cy="461665"/>
          </a:xfrm>
          <a:prstGeom prst="rect">
            <a:avLst/>
          </a:prstGeom>
        </p:spPr>
        <p:txBody>
          <a:bodyPr wrap="none">
            <a:spAutoFit/>
          </a:bodyPr>
          <a:lstStyle/>
          <a:p>
            <a:r>
              <a:rPr lang="en-GB" sz="2400" b="1">
                <a:ln w="12700">
                  <a:solidFill>
                    <a:schemeClr val="bg1"/>
                  </a:solidFill>
                </a:ln>
                <a:solidFill>
                  <a:schemeClr val="tx1">
                    <a:lumMod val="95000"/>
                    <a:lumOff val="5000"/>
                  </a:schemeClr>
                </a:solidFill>
                <a:effectLst>
                  <a:glow rad="228600">
                    <a:schemeClr val="accent6">
                      <a:satMod val="175000"/>
                      <a:alpha val="60000"/>
                    </a:schemeClr>
                  </a:glow>
                  <a:outerShdw blurRad="50800" dist="38100" dir="5400000" algn="t" rotWithShape="0">
                    <a:prstClr val="black">
                      <a:alpha val="40000"/>
                    </a:prstClr>
                  </a:outerShdw>
                </a:effectLst>
                <a:latin typeface="Arial" pitchFamily="34" charset="0"/>
                <a:cs typeface="Arial" pitchFamily="34" charset="0"/>
              </a:rPr>
              <a:t>ROUND 2</a:t>
            </a:r>
            <a:endParaRPr lang="en-GB" sz="2400">
              <a:ln w="12700">
                <a:solidFill>
                  <a:schemeClr val="bg1"/>
                </a:solidFill>
              </a:ln>
              <a:effectLst>
                <a:glow rad="228600">
                  <a:schemeClr val="accent6">
                    <a:satMod val="175000"/>
                    <a:alpha val="60000"/>
                  </a:schemeClr>
                </a:glow>
                <a:outerShdw blurRad="50800" dist="38100" dir="5400000" algn="t" rotWithShape="0">
                  <a:prstClr val="black">
                    <a:alpha val="40000"/>
                  </a:prstClr>
                </a:outerShdw>
              </a:effectLst>
              <a:latin typeface="Arial" pitchFamily="34" charset="0"/>
              <a:cs typeface="Arial" pitchFamily="34" charset="0"/>
            </a:endParaRPr>
          </a:p>
        </p:txBody>
      </p:sp>
      <p:sp>
        <p:nvSpPr>
          <p:cNvPr id="12" name="Rectangle 11"/>
          <p:cNvSpPr/>
          <p:nvPr/>
        </p:nvSpPr>
        <p:spPr>
          <a:xfrm>
            <a:off x="2469096" y="1057722"/>
            <a:ext cx="6278189" cy="461665"/>
          </a:xfrm>
          <a:prstGeom prst="rect">
            <a:avLst/>
          </a:prstGeom>
        </p:spPr>
        <p:txBody>
          <a:bodyPr wrap="square">
            <a:spAutoFit/>
          </a:bodyPr>
          <a:lstStyle/>
          <a:p>
            <a:pPr algn="ctr"/>
            <a:r>
              <a:rPr lang="en-GB" sz="2400" b="1" baseline="0">
                <a:ln w="12700">
                  <a:solidFill>
                    <a:schemeClr val="bg1"/>
                  </a:solidFill>
                </a:ln>
                <a:solidFill>
                  <a:schemeClr val="tx1">
                    <a:lumMod val="95000"/>
                    <a:lumOff val="5000"/>
                  </a:schemeClr>
                </a:solidFill>
                <a:effectLst>
                  <a:glow rad="228600">
                    <a:schemeClr val="accent5">
                      <a:alpha val="60000"/>
                    </a:schemeClr>
                  </a:glow>
                  <a:outerShdw blurRad="50800" dist="38100" dir="5400000" algn="t" rotWithShape="0">
                    <a:prstClr val="black">
                      <a:alpha val="40000"/>
                    </a:prstClr>
                  </a:outerShdw>
                </a:effectLst>
                <a:latin typeface="Arial" pitchFamily="34" charset="0"/>
                <a:cs typeface="Arial" pitchFamily="34" charset="0"/>
              </a:rPr>
              <a:t>MULTIPLE CHOICE </a:t>
            </a:r>
            <a:r>
              <a:rPr lang="mr-IN" sz="2400" b="1" baseline="0">
                <a:ln w="12700">
                  <a:solidFill>
                    <a:schemeClr val="bg1"/>
                  </a:solidFill>
                </a:ln>
                <a:solidFill>
                  <a:schemeClr val="tx1">
                    <a:lumMod val="95000"/>
                    <a:lumOff val="5000"/>
                  </a:schemeClr>
                </a:solidFill>
                <a:effectLst>
                  <a:glow rad="228600">
                    <a:schemeClr val="accent5">
                      <a:alpha val="60000"/>
                    </a:schemeClr>
                  </a:glow>
                  <a:outerShdw blurRad="50800" dist="38100" dir="5400000" algn="t" rotWithShape="0">
                    <a:prstClr val="black">
                      <a:alpha val="40000"/>
                    </a:prstClr>
                  </a:outerShdw>
                </a:effectLst>
                <a:latin typeface="Arial" pitchFamily="34" charset="0"/>
                <a:cs typeface="Aharoni" pitchFamily="2" charset="-79"/>
              </a:rPr>
              <a:t>–</a:t>
            </a:r>
            <a:r>
              <a:rPr lang="en-GB" sz="2400" b="1" baseline="0">
                <a:ln w="12700">
                  <a:solidFill>
                    <a:schemeClr val="bg1"/>
                  </a:solidFill>
                </a:ln>
                <a:solidFill>
                  <a:schemeClr val="tx1">
                    <a:lumMod val="95000"/>
                    <a:lumOff val="5000"/>
                  </a:schemeClr>
                </a:solidFill>
                <a:effectLst>
                  <a:glow rad="228600">
                    <a:schemeClr val="accent5">
                      <a:alpha val="60000"/>
                    </a:schemeClr>
                  </a:glow>
                  <a:outerShdw blurRad="50800" dist="38100" dir="5400000" algn="t" rotWithShape="0">
                    <a:prstClr val="black">
                      <a:alpha val="40000"/>
                    </a:prstClr>
                  </a:outerShdw>
                </a:effectLst>
                <a:latin typeface="Arial" pitchFamily="34" charset="0"/>
                <a:cs typeface="Arial" pitchFamily="34" charset="0"/>
              </a:rPr>
              <a:t> GUESS CORRECT</a:t>
            </a:r>
            <a:endParaRPr lang="en-GB" sz="2400">
              <a:ln w="12700">
                <a:solidFill>
                  <a:schemeClr val="bg1"/>
                </a:solidFill>
              </a:ln>
              <a:effectLst>
                <a:glow rad="228600">
                  <a:schemeClr val="accent5">
                    <a:alpha val="60000"/>
                  </a:schemeClr>
                </a:glow>
                <a:outerShdw blurRad="50800" dist="38100" dir="5400000" algn="t" rotWithShape="0">
                  <a:prstClr val="black">
                    <a:alpha val="40000"/>
                  </a:prstClr>
                </a:outerShdw>
              </a:effectLst>
              <a:latin typeface="Arial" pitchFamily="34" charset="0"/>
              <a:cs typeface="Arial" pitchFamily="34" charset="0"/>
            </a:endParaRPr>
          </a:p>
        </p:txBody>
      </p:sp>
      <p:sp>
        <p:nvSpPr>
          <p:cNvPr id="71" name="TextBox 70"/>
          <p:cNvSpPr txBox="1"/>
          <p:nvPr/>
        </p:nvSpPr>
        <p:spPr>
          <a:xfrm>
            <a:off x="395536" y="5498005"/>
            <a:ext cx="8352926" cy="1015663"/>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Levenim MT" pitchFamily="2" charset="-79"/>
                <a:cs typeface="Levenim MT" pitchFamily="2" charset="-79"/>
              </a:rPr>
              <a:t>What % of 14 year old girls in the UK are on social media </a:t>
            </a:r>
          </a:p>
          <a:p>
            <a:pPr algn="ctr"/>
            <a:r>
              <a:rPr lang="en-GB" sz="2000" b="1">
                <a:solidFill>
                  <a:prstClr val="black"/>
                </a:solidFill>
                <a:latin typeface="Levenim MT" pitchFamily="2" charset="-79"/>
                <a:cs typeface="Levenim MT" pitchFamily="2" charset="-79"/>
              </a:rPr>
              <a:t>for more than three hours a day?</a:t>
            </a:r>
          </a:p>
          <a:p>
            <a:pPr algn="ctr"/>
            <a:endParaRPr lang="en-GB" sz="2000" b="1">
              <a:solidFill>
                <a:prstClr val="black"/>
              </a:solidFill>
              <a:latin typeface="Levenim MT" pitchFamily="2" charset="-79"/>
              <a:cs typeface="Levenim MT" pitchFamily="2" charset="-79"/>
            </a:endParaRPr>
          </a:p>
        </p:txBody>
      </p:sp>
      <p:sp>
        <p:nvSpPr>
          <p:cNvPr id="72" name="TextBox 71"/>
          <p:cNvSpPr txBox="1"/>
          <p:nvPr/>
        </p:nvSpPr>
        <p:spPr>
          <a:xfrm>
            <a:off x="396712" y="6160681"/>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10%</a:t>
            </a:r>
          </a:p>
        </p:txBody>
      </p:sp>
      <p:sp>
        <p:nvSpPr>
          <p:cNvPr id="73" name="TextBox 72"/>
          <p:cNvSpPr txBox="1"/>
          <p:nvPr/>
        </p:nvSpPr>
        <p:spPr>
          <a:xfrm>
            <a:off x="2483423" y="6160681"/>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40%</a:t>
            </a:r>
          </a:p>
        </p:txBody>
      </p:sp>
      <p:sp>
        <p:nvSpPr>
          <p:cNvPr id="74" name="TextBox 73"/>
          <p:cNvSpPr txBox="1"/>
          <p:nvPr/>
        </p:nvSpPr>
        <p:spPr>
          <a:xfrm>
            <a:off x="4585826" y="6160681"/>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60%</a:t>
            </a:r>
          </a:p>
        </p:txBody>
      </p:sp>
      <p:sp>
        <p:nvSpPr>
          <p:cNvPr id="75" name="TextBox 74"/>
          <p:cNvSpPr txBox="1"/>
          <p:nvPr/>
        </p:nvSpPr>
        <p:spPr>
          <a:xfrm>
            <a:off x="6645347" y="6160681"/>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85%</a:t>
            </a:r>
          </a:p>
        </p:txBody>
      </p:sp>
      <p:sp>
        <p:nvSpPr>
          <p:cNvPr id="76" name="TextBox 75"/>
          <p:cNvSpPr txBox="1"/>
          <p:nvPr/>
        </p:nvSpPr>
        <p:spPr>
          <a:xfrm>
            <a:off x="395536" y="5498005"/>
            <a:ext cx="482963"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D</a:t>
            </a:r>
          </a:p>
        </p:txBody>
      </p:sp>
      <p:sp>
        <p:nvSpPr>
          <p:cNvPr id="78" name="TextBox 77"/>
          <p:cNvSpPr txBox="1"/>
          <p:nvPr/>
        </p:nvSpPr>
        <p:spPr>
          <a:xfrm>
            <a:off x="395536" y="1690068"/>
            <a:ext cx="8352926" cy="1015663"/>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Levenim MT" pitchFamily="2" charset="-79"/>
                <a:cs typeface="Levenim MT" pitchFamily="2" charset="-79"/>
              </a:rPr>
              <a:t>Which is the most popular online </a:t>
            </a:r>
          </a:p>
          <a:p>
            <a:pPr algn="ctr"/>
            <a:r>
              <a:rPr lang="en-GB" sz="2000" b="1">
                <a:solidFill>
                  <a:prstClr val="black"/>
                </a:solidFill>
                <a:latin typeface="Levenim MT" pitchFamily="2" charset="-79"/>
                <a:cs typeface="Levenim MT" pitchFamily="2" charset="-79"/>
              </a:rPr>
              <a:t>platform amongst teenagers?</a:t>
            </a:r>
          </a:p>
          <a:p>
            <a:pPr algn="ctr"/>
            <a:endParaRPr lang="en-GB" sz="2000" b="1">
              <a:solidFill>
                <a:prstClr val="black"/>
              </a:solidFill>
              <a:latin typeface="Levenim MT" pitchFamily="2" charset="-79"/>
              <a:cs typeface="Levenim MT" pitchFamily="2" charset="-79"/>
            </a:endParaRPr>
          </a:p>
        </p:txBody>
      </p:sp>
      <p:sp>
        <p:nvSpPr>
          <p:cNvPr id="79" name="TextBox 78"/>
          <p:cNvSpPr txBox="1"/>
          <p:nvPr/>
        </p:nvSpPr>
        <p:spPr>
          <a:xfrm>
            <a:off x="396712" y="2352744"/>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YouTube</a:t>
            </a:r>
          </a:p>
        </p:txBody>
      </p:sp>
      <p:sp>
        <p:nvSpPr>
          <p:cNvPr id="80" name="TextBox 79"/>
          <p:cNvSpPr txBox="1"/>
          <p:nvPr/>
        </p:nvSpPr>
        <p:spPr>
          <a:xfrm>
            <a:off x="2483423" y="2352744"/>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Instagram</a:t>
            </a:r>
          </a:p>
        </p:txBody>
      </p:sp>
      <p:sp>
        <p:nvSpPr>
          <p:cNvPr id="81" name="TextBox 80"/>
          <p:cNvSpPr txBox="1"/>
          <p:nvPr/>
        </p:nvSpPr>
        <p:spPr>
          <a:xfrm>
            <a:off x="4585826" y="2352744"/>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Snapchat</a:t>
            </a:r>
          </a:p>
        </p:txBody>
      </p:sp>
      <p:sp>
        <p:nvSpPr>
          <p:cNvPr id="82" name="TextBox 81"/>
          <p:cNvSpPr txBox="1"/>
          <p:nvPr/>
        </p:nvSpPr>
        <p:spPr>
          <a:xfrm>
            <a:off x="6645347" y="2352744"/>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Twitter</a:t>
            </a:r>
          </a:p>
        </p:txBody>
      </p:sp>
      <p:sp>
        <p:nvSpPr>
          <p:cNvPr id="83" name="TextBox 82"/>
          <p:cNvSpPr txBox="1"/>
          <p:nvPr/>
        </p:nvSpPr>
        <p:spPr>
          <a:xfrm>
            <a:off x="395536" y="1690068"/>
            <a:ext cx="482963"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A</a:t>
            </a:r>
          </a:p>
        </p:txBody>
      </p:sp>
      <p:sp>
        <p:nvSpPr>
          <p:cNvPr id="85" name="TextBox 84"/>
          <p:cNvSpPr txBox="1"/>
          <p:nvPr/>
        </p:nvSpPr>
        <p:spPr>
          <a:xfrm>
            <a:off x="395536" y="2959380"/>
            <a:ext cx="8352926" cy="1015663"/>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Levenim MT" pitchFamily="2" charset="-79"/>
                <a:cs typeface="Levenim MT" pitchFamily="2" charset="-79"/>
              </a:rPr>
              <a:t>What % of American teenagers reportedly own or have </a:t>
            </a:r>
          </a:p>
          <a:p>
            <a:pPr algn="ctr"/>
            <a:r>
              <a:rPr lang="en-GB" sz="2000" b="1">
                <a:solidFill>
                  <a:prstClr val="black"/>
                </a:solidFill>
                <a:latin typeface="Levenim MT" pitchFamily="2" charset="-79"/>
                <a:cs typeface="Levenim MT" pitchFamily="2" charset="-79"/>
              </a:rPr>
              <a:t>access to a smart phone?</a:t>
            </a:r>
          </a:p>
          <a:p>
            <a:pPr algn="ctr"/>
            <a:endParaRPr lang="en-GB" sz="2000" b="1">
              <a:solidFill>
                <a:prstClr val="black"/>
              </a:solidFill>
              <a:latin typeface="Levenim MT" pitchFamily="2" charset="-79"/>
              <a:cs typeface="Levenim MT" pitchFamily="2" charset="-79"/>
            </a:endParaRPr>
          </a:p>
        </p:txBody>
      </p:sp>
      <p:sp>
        <p:nvSpPr>
          <p:cNvPr id="86" name="TextBox 85"/>
          <p:cNvSpPr txBox="1"/>
          <p:nvPr/>
        </p:nvSpPr>
        <p:spPr>
          <a:xfrm>
            <a:off x="396712" y="3622056"/>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55%</a:t>
            </a:r>
          </a:p>
        </p:txBody>
      </p:sp>
      <p:sp>
        <p:nvSpPr>
          <p:cNvPr id="87" name="TextBox 86"/>
          <p:cNvSpPr txBox="1"/>
          <p:nvPr/>
        </p:nvSpPr>
        <p:spPr>
          <a:xfrm>
            <a:off x="2483423" y="3622056"/>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75%</a:t>
            </a:r>
          </a:p>
        </p:txBody>
      </p:sp>
      <p:sp>
        <p:nvSpPr>
          <p:cNvPr id="88" name="TextBox 87"/>
          <p:cNvSpPr txBox="1"/>
          <p:nvPr/>
        </p:nvSpPr>
        <p:spPr>
          <a:xfrm>
            <a:off x="4585826" y="3622056"/>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85%</a:t>
            </a:r>
          </a:p>
        </p:txBody>
      </p:sp>
      <p:sp>
        <p:nvSpPr>
          <p:cNvPr id="89" name="TextBox 88"/>
          <p:cNvSpPr txBox="1"/>
          <p:nvPr/>
        </p:nvSpPr>
        <p:spPr>
          <a:xfrm>
            <a:off x="6645347" y="3622056"/>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95%</a:t>
            </a:r>
          </a:p>
        </p:txBody>
      </p:sp>
      <p:sp>
        <p:nvSpPr>
          <p:cNvPr id="90" name="TextBox 89"/>
          <p:cNvSpPr txBox="1"/>
          <p:nvPr/>
        </p:nvSpPr>
        <p:spPr>
          <a:xfrm>
            <a:off x="395536" y="2959380"/>
            <a:ext cx="482963"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B</a:t>
            </a:r>
          </a:p>
        </p:txBody>
      </p:sp>
      <p:sp>
        <p:nvSpPr>
          <p:cNvPr id="92" name="TextBox 91"/>
          <p:cNvSpPr txBox="1"/>
          <p:nvPr/>
        </p:nvSpPr>
        <p:spPr>
          <a:xfrm>
            <a:off x="395536" y="4228692"/>
            <a:ext cx="8352926" cy="1015663"/>
          </a:xfrm>
          <a:prstGeom prst="rect">
            <a:avLst/>
          </a:prstGeom>
          <a:solidFill>
            <a:srgbClr val="FFFF99"/>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mj-lt"/>
                <a:cs typeface="Comic Sans MS"/>
              </a:rPr>
              <a:t> ‘</a:t>
            </a:r>
            <a:r>
              <a:rPr lang="en-GB" sz="2000" b="1">
                <a:solidFill>
                  <a:prstClr val="black"/>
                </a:solidFill>
                <a:latin typeface="Levenim MT" pitchFamily="2" charset="-79"/>
                <a:cs typeface="Levenim MT" pitchFamily="2" charset="-79"/>
              </a:rPr>
              <a:t>What % of teenagers say that social media </a:t>
            </a:r>
          </a:p>
          <a:p>
            <a:pPr algn="ctr"/>
            <a:r>
              <a:rPr lang="en-GB" sz="2000" b="1">
                <a:solidFill>
                  <a:prstClr val="black"/>
                </a:solidFill>
                <a:latin typeface="Levenim MT" pitchFamily="2" charset="-79"/>
                <a:cs typeface="Levenim MT" pitchFamily="2" charset="-79"/>
              </a:rPr>
              <a:t>has a mostly positive impact on their life?</a:t>
            </a:r>
          </a:p>
          <a:p>
            <a:pPr algn="ctr"/>
            <a:endParaRPr lang="en-GB" sz="2000" b="1">
              <a:solidFill>
                <a:prstClr val="black"/>
              </a:solidFill>
              <a:latin typeface="+mj-lt"/>
              <a:cs typeface="Levenim MT" pitchFamily="2" charset="-79"/>
            </a:endParaRPr>
          </a:p>
        </p:txBody>
      </p:sp>
      <p:sp>
        <p:nvSpPr>
          <p:cNvPr id="93" name="TextBox 92"/>
          <p:cNvSpPr txBox="1"/>
          <p:nvPr/>
        </p:nvSpPr>
        <p:spPr>
          <a:xfrm>
            <a:off x="396712" y="4891368"/>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31%</a:t>
            </a:r>
          </a:p>
        </p:txBody>
      </p:sp>
      <p:sp>
        <p:nvSpPr>
          <p:cNvPr id="94" name="TextBox 93"/>
          <p:cNvSpPr txBox="1"/>
          <p:nvPr/>
        </p:nvSpPr>
        <p:spPr>
          <a:xfrm>
            <a:off x="2483423" y="4891368"/>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51%</a:t>
            </a:r>
          </a:p>
        </p:txBody>
      </p:sp>
      <p:sp>
        <p:nvSpPr>
          <p:cNvPr id="95" name="TextBox 94"/>
          <p:cNvSpPr txBox="1"/>
          <p:nvPr/>
        </p:nvSpPr>
        <p:spPr>
          <a:xfrm>
            <a:off x="4585826" y="4891368"/>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61%</a:t>
            </a:r>
          </a:p>
        </p:txBody>
      </p:sp>
      <p:sp>
        <p:nvSpPr>
          <p:cNvPr id="96" name="TextBox 95"/>
          <p:cNvSpPr txBox="1"/>
          <p:nvPr/>
        </p:nvSpPr>
        <p:spPr>
          <a:xfrm>
            <a:off x="6645347" y="4891367"/>
            <a:ext cx="2102403" cy="461665"/>
          </a:xfrm>
          <a:prstGeom prst="rect">
            <a:avLst/>
          </a:prstGeom>
          <a:solidFill>
            <a:schemeClr val="accent4">
              <a:lumMod val="40000"/>
              <a:lumOff val="60000"/>
            </a:schemeClr>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GB" sz="2400" b="1">
                <a:solidFill>
                  <a:prstClr val="black"/>
                </a:solidFill>
                <a:latin typeface="Levenim MT" pitchFamily="2" charset="-79"/>
                <a:cs typeface="Levenim MT" pitchFamily="2" charset="-79"/>
              </a:rPr>
              <a:t>71%</a:t>
            </a:r>
          </a:p>
        </p:txBody>
      </p:sp>
      <p:sp>
        <p:nvSpPr>
          <p:cNvPr id="97" name="TextBox 96"/>
          <p:cNvSpPr txBox="1"/>
          <p:nvPr/>
        </p:nvSpPr>
        <p:spPr>
          <a:xfrm>
            <a:off x="395536" y="4228692"/>
            <a:ext cx="482963"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Arial" pitchFamily="34" charset="0"/>
                <a:cs typeface="Arial" pitchFamily="34" charset="0"/>
              </a:rPr>
              <a:t>C</a:t>
            </a:r>
          </a:p>
        </p:txBody>
      </p:sp>
      <p:sp>
        <p:nvSpPr>
          <p:cNvPr id="30" name="TextBox 29">
            <a:extLst>
              <a:ext uri="{FF2B5EF4-FFF2-40B4-BE49-F238E27FC236}">
                <a16:creationId xmlns:a16="http://schemas.microsoft.com/office/drawing/2014/main" id="{78486EF7-9C3F-CD4C-A05C-870D810F4227}"/>
              </a:ext>
            </a:extLst>
          </p:cNvPr>
          <p:cNvSpPr txBox="1"/>
          <p:nvPr/>
        </p:nvSpPr>
        <p:spPr>
          <a:xfrm>
            <a:off x="6645346" y="3621583"/>
            <a:ext cx="2102403" cy="461665"/>
          </a:xfrm>
          <a:prstGeom prst="rect">
            <a:avLst/>
          </a:prstGeom>
          <a:solidFill>
            <a:srgbClr val="CCFFCC"/>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a:solidFill>
                  <a:prstClr val="black"/>
                </a:solidFill>
                <a:latin typeface="Levenim MT" pitchFamily="2" charset="-79"/>
                <a:cs typeface="Levenim MT" pitchFamily="2" charset="-79"/>
              </a:rPr>
              <a:t>95%</a:t>
            </a:r>
          </a:p>
        </p:txBody>
      </p:sp>
      <p:sp>
        <p:nvSpPr>
          <p:cNvPr id="31" name="TextBox 30">
            <a:extLst>
              <a:ext uri="{FF2B5EF4-FFF2-40B4-BE49-F238E27FC236}">
                <a16:creationId xmlns:a16="http://schemas.microsoft.com/office/drawing/2014/main" id="{B7619582-81D7-F34D-93EF-A173E31B6A23}"/>
              </a:ext>
            </a:extLst>
          </p:cNvPr>
          <p:cNvSpPr txBox="1"/>
          <p:nvPr/>
        </p:nvSpPr>
        <p:spPr>
          <a:xfrm>
            <a:off x="2526305" y="6187468"/>
            <a:ext cx="2102400" cy="400110"/>
          </a:xfrm>
          <a:prstGeom prst="rect">
            <a:avLst/>
          </a:prstGeom>
          <a:solidFill>
            <a:srgbClr val="CCFFCC"/>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Levenim MT" pitchFamily="2" charset="-79"/>
                <a:cs typeface="Levenim MT" pitchFamily="2" charset="-79"/>
              </a:rPr>
              <a:t>40%</a:t>
            </a:r>
          </a:p>
        </p:txBody>
      </p:sp>
      <p:sp>
        <p:nvSpPr>
          <p:cNvPr id="32" name="TextBox 31">
            <a:extLst>
              <a:ext uri="{FF2B5EF4-FFF2-40B4-BE49-F238E27FC236}">
                <a16:creationId xmlns:a16="http://schemas.microsoft.com/office/drawing/2014/main" id="{A0441148-BE18-1E43-AE73-756594A71267}"/>
              </a:ext>
            </a:extLst>
          </p:cNvPr>
          <p:cNvSpPr txBox="1"/>
          <p:nvPr/>
        </p:nvSpPr>
        <p:spPr>
          <a:xfrm>
            <a:off x="423905" y="2404758"/>
            <a:ext cx="2102400" cy="369332"/>
          </a:xfrm>
          <a:prstGeom prst="rect">
            <a:avLst/>
          </a:prstGeom>
          <a:solidFill>
            <a:srgbClr val="CCFFCC"/>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a:solidFill>
                  <a:prstClr val="black"/>
                </a:solidFill>
                <a:latin typeface="Levenim MT" pitchFamily="2" charset="-79"/>
                <a:cs typeface="Levenim MT" pitchFamily="2" charset="-79"/>
              </a:rPr>
              <a:t>YouTube</a:t>
            </a:r>
          </a:p>
        </p:txBody>
      </p:sp>
      <p:sp>
        <p:nvSpPr>
          <p:cNvPr id="33" name="TextBox 32">
            <a:extLst>
              <a:ext uri="{FF2B5EF4-FFF2-40B4-BE49-F238E27FC236}">
                <a16:creationId xmlns:a16="http://schemas.microsoft.com/office/drawing/2014/main" id="{C8965A33-9D60-4547-8829-CBCF11EB036B}"/>
              </a:ext>
            </a:extLst>
          </p:cNvPr>
          <p:cNvSpPr txBox="1"/>
          <p:nvPr/>
        </p:nvSpPr>
        <p:spPr>
          <a:xfrm>
            <a:off x="366696" y="4916731"/>
            <a:ext cx="2102400" cy="400110"/>
          </a:xfrm>
          <a:prstGeom prst="rect">
            <a:avLst/>
          </a:prstGeom>
          <a:solidFill>
            <a:srgbClr val="CCFFCC"/>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solidFill>
                  <a:prstClr val="black"/>
                </a:solidFill>
                <a:latin typeface="Levenim MT" pitchFamily="2" charset="-79"/>
                <a:cs typeface="Levenim MT" pitchFamily="2" charset="-79"/>
              </a:rPr>
              <a:t>31%</a:t>
            </a:r>
          </a:p>
        </p:txBody>
      </p:sp>
    </p:spTree>
    <p:extLst>
      <p:ext uri="{BB962C8B-B14F-4D97-AF65-F5344CB8AC3E}">
        <p14:creationId xmlns:p14="http://schemas.microsoft.com/office/powerpoint/2010/main" val="403074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P spid="78" grpId="0" animBg="1"/>
      <p:bldP spid="79" grpId="0" animBg="1"/>
      <p:bldP spid="80" grpId="0" animBg="1"/>
      <p:bldP spid="81" grpId="0" animBg="1"/>
      <p:bldP spid="82" grpId="0" animBg="1"/>
      <p:bldP spid="83"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7DDF53-67ED-7543-A1FF-24163353F032}"/>
              </a:ext>
            </a:extLst>
          </p:cNvPr>
          <p:cNvSpPr>
            <a:spLocks noChangeArrowheads="1"/>
          </p:cNvSpPr>
          <p:nvPr/>
        </p:nvSpPr>
        <p:spPr bwMode="auto">
          <a:xfrm>
            <a:off x="266271" y="276210"/>
            <a:ext cx="863154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a:solidFill>
                  <a:schemeClr val="dk1"/>
                </a:solidFill>
                <a:latin typeface="+mj-lt"/>
                <a:ea typeface="+mn-ea"/>
                <a:cs typeface="+mn-cs"/>
              </a:rPr>
              <a:t>WHAT IS ONLINE STRESS?</a:t>
            </a:r>
          </a:p>
        </p:txBody>
      </p:sp>
      <p:sp>
        <p:nvSpPr>
          <p:cNvPr id="6" name="Rectangle 5">
            <a:extLst>
              <a:ext uri="{FF2B5EF4-FFF2-40B4-BE49-F238E27FC236}">
                <a16:creationId xmlns:a16="http://schemas.microsoft.com/office/drawing/2014/main" id="{81CB40D1-D608-B741-8F95-BC49BCDDC519}"/>
              </a:ext>
            </a:extLst>
          </p:cNvPr>
          <p:cNvSpPr/>
          <p:nvPr/>
        </p:nvSpPr>
        <p:spPr>
          <a:xfrm>
            <a:off x="5681444" y="5843126"/>
            <a:ext cx="321637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i="1">
                <a:latin typeface="Segoe UI Semibold" panose="020B0702040204020203" pitchFamily="34" charset="0"/>
                <a:cs typeface="Calibri"/>
              </a:rPr>
              <a:t>Social media is more addictive than cigarettes and alcohol for young people – FOMO (Fear of missing out)</a:t>
            </a:r>
          </a:p>
        </p:txBody>
      </p:sp>
      <p:sp>
        <p:nvSpPr>
          <p:cNvPr id="7" name="Rectangle 6">
            <a:extLst>
              <a:ext uri="{FF2B5EF4-FFF2-40B4-BE49-F238E27FC236}">
                <a16:creationId xmlns:a16="http://schemas.microsoft.com/office/drawing/2014/main" id="{E6896F86-4B97-184A-A1F4-3BDD0C587D2C}"/>
              </a:ext>
            </a:extLst>
          </p:cNvPr>
          <p:cNvSpPr/>
          <p:nvPr/>
        </p:nvSpPr>
        <p:spPr>
          <a:xfrm>
            <a:off x="5681443" y="5477369"/>
            <a:ext cx="3216372" cy="391885"/>
          </a:xfrm>
          <a:prstGeom prst="rect">
            <a:avLst/>
          </a:prstGeom>
          <a:solidFill>
            <a:srgbClr val="C1EBBA"/>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Segoe UI Semibold" panose="020B0702040204020203" pitchFamily="34" charset="0"/>
                <a:cs typeface="Segoe UI Semibold" panose="020B0702040204020203" pitchFamily="34" charset="0"/>
              </a:rPr>
              <a:t>Did you know?</a:t>
            </a:r>
            <a:endParaRPr lang="en-US">
              <a:solidFill>
                <a:schemeClr val="tx1"/>
              </a:solidFill>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CB7B8CB0-A906-E445-92C5-6EF4FC2E833F}"/>
              </a:ext>
            </a:extLst>
          </p:cNvPr>
          <p:cNvSpPr>
            <a:spLocks noChangeArrowheads="1"/>
          </p:cNvSpPr>
          <p:nvPr/>
        </p:nvSpPr>
        <p:spPr bwMode="auto">
          <a:xfrm>
            <a:off x="300004" y="4190578"/>
            <a:ext cx="5267361" cy="237479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endParaRPr lang="en-GB" b="1">
              <a:solidFill>
                <a:schemeClr val="dk1"/>
              </a:solidFill>
              <a:latin typeface="+mj-lt"/>
              <a:ea typeface="+mn-ea"/>
              <a:cs typeface="+mn-cs"/>
            </a:endParaRPr>
          </a:p>
        </p:txBody>
      </p:sp>
      <p:pic>
        <p:nvPicPr>
          <p:cNvPr id="9" name="Picture 13" descr="C:\Users\Optic Group111\Desktop\Play Video.png">
            <a:hlinkClick r:id="rId3"/>
            <a:extLst>
              <a:ext uri="{FF2B5EF4-FFF2-40B4-BE49-F238E27FC236}">
                <a16:creationId xmlns:a16="http://schemas.microsoft.com/office/drawing/2014/main" id="{08726E5F-23E6-9146-8B3B-C237F8FE55F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9276" y="4836425"/>
            <a:ext cx="1650960" cy="16509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2812AEF-0658-7D4C-81E7-EFC162EF5011}"/>
              </a:ext>
            </a:extLst>
          </p:cNvPr>
          <p:cNvSpPr txBox="1"/>
          <p:nvPr/>
        </p:nvSpPr>
        <p:spPr>
          <a:xfrm>
            <a:off x="479276" y="6179608"/>
            <a:ext cx="1517926" cy="307777"/>
          </a:xfrm>
          <a:prstGeom prst="rect">
            <a:avLst/>
          </a:prstGeom>
          <a:noFill/>
        </p:spPr>
        <p:txBody>
          <a:bodyPr wrap="square" rtlCol="0">
            <a:spAutoFit/>
          </a:bodyPr>
          <a:lstStyle/>
          <a:p>
            <a:pPr algn="ctr"/>
            <a:r>
              <a:rPr lang="en-GB" sz="1400"/>
              <a:t>Play video</a:t>
            </a:r>
          </a:p>
        </p:txBody>
      </p:sp>
      <p:sp>
        <p:nvSpPr>
          <p:cNvPr id="11" name="Rectangle 10">
            <a:extLst>
              <a:ext uri="{FF2B5EF4-FFF2-40B4-BE49-F238E27FC236}">
                <a16:creationId xmlns:a16="http://schemas.microsoft.com/office/drawing/2014/main" id="{A5FAC0D5-57F2-D04D-A5A8-2350A2F97667}"/>
              </a:ext>
            </a:extLst>
          </p:cNvPr>
          <p:cNvSpPr>
            <a:spLocks noChangeArrowheads="1"/>
          </p:cNvSpPr>
          <p:nvPr/>
        </p:nvSpPr>
        <p:spPr bwMode="auto">
          <a:xfrm>
            <a:off x="2255194" y="5170543"/>
            <a:ext cx="3216372" cy="1271258"/>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1600" b="1">
                <a:solidFill>
                  <a:schemeClr val="dk1"/>
                </a:solidFill>
                <a:latin typeface="+mj-lt"/>
              </a:rPr>
              <a:t>We all use social media and it can be great, but sometimes it can also be quite stressful and we can get that feeling of FOMO</a:t>
            </a:r>
            <a:endParaRPr lang="en-GB" sz="1600" b="1">
              <a:solidFill>
                <a:schemeClr val="dk1"/>
              </a:solidFill>
              <a:latin typeface="+mj-lt"/>
              <a:ea typeface="+mn-ea"/>
              <a:cs typeface="+mn-cs"/>
            </a:endParaRPr>
          </a:p>
        </p:txBody>
      </p:sp>
      <p:pic>
        <p:nvPicPr>
          <p:cNvPr id="12" name="Picture 11">
            <a:extLst>
              <a:ext uri="{FF2B5EF4-FFF2-40B4-BE49-F238E27FC236}">
                <a16:creationId xmlns:a16="http://schemas.microsoft.com/office/drawing/2014/main" id="{48E1F7A3-5DF1-444B-B3BA-1618F80AF989}"/>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67518" y="3956112"/>
            <a:ext cx="2482247" cy="104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7">
            <a:extLst>
              <a:ext uri="{FF2B5EF4-FFF2-40B4-BE49-F238E27FC236}">
                <a16:creationId xmlns:a16="http://schemas.microsoft.com/office/drawing/2014/main" id="{FFFCDD46-7312-0445-883B-646E772E12A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01614" y="4289466"/>
            <a:ext cx="626527" cy="754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ounded Rectangle 13">
            <a:extLst>
              <a:ext uri="{FF2B5EF4-FFF2-40B4-BE49-F238E27FC236}">
                <a16:creationId xmlns:a16="http://schemas.microsoft.com/office/drawing/2014/main" id="{F95524E7-5E28-1947-8C5B-B45AF7B1F594}"/>
              </a:ext>
            </a:extLst>
          </p:cNvPr>
          <p:cNvSpPr/>
          <p:nvPr/>
        </p:nvSpPr>
        <p:spPr>
          <a:xfrm>
            <a:off x="4153121" y="4746926"/>
            <a:ext cx="1175019" cy="276365"/>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solidFill>
                  <a:schemeClr val="bg1"/>
                </a:solidFill>
                <a:latin typeface="Comic Sans MS" panose="030F0902030302020204" pitchFamily="66" charset="0"/>
              </a:rPr>
              <a:t>2 Minutes</a:t>
            </a:r>
          </a:p>
        </p:txBody>
      </p:sp>
      <p:pic>
        <p:nvPicPr>
          <p:cNvPr id="15" name="Picture 14">
            <a:extLst>
              <a:ext uri="{FF2B5EF4-FFF2-40B4-BE49-F238E27FC236}">
                <a16:creationId xmlns:a16="http://schemas.microsoft.com/office/drawing/2014/main" id="{527D8381-0C15-CD49-ACA8-61366E772618}"/>
              </a:ext>
            </a:extLst>
          </p:cNvPr>
          <p:cNvPicPr>
            <a:picLocks noChangeAspect="1"/>
          </p:cNvPicPr>
          <p:nvPr/>
        </p:nvPicPr>
        <p:blipFill>
          <a:blip r:embed="rId7"/>
          <a:stretch>
            <a:fillRect/>
          </a:stretch>
        </p:blipFill>
        <p:spPr>
          <a:xfrm>
            <a:off x="266271" y="1070104"/>
            <a:ext cx="5301094" cy="2973222"/>
          </a:xfrm>
          <a:prstGeom prst="rect">
            <a:avLst/>
          </a:prstGeom>
        </p:spPr>
      </p:pic>
      <p:pic>
        <p:nvPicPr>
          <p:cNvPr id="3" name="Picture 2">
            <a:extLst>
              <a:ext uri="{FF2B5EF4-FFF2-40B4-BE49-F238E27FC236}">
                <a16:creationId xmlns:a16="http://schemas.microsoft.com/office/drawing/2014/main" id="{C8F69065-B459-9742-A5D8-24DADF4A0604}"/>
              </a:ext>
            </a:extLst>
          </p:cNvPr>
          <p:cNvPicPr>
            <a:picLocks noChangeAspect="1"/>
          </p:cNvPicPr>
          <p:nvPr/>
        </p:nvPicPr>
        <p:blipFill>
          <a:blip r:embed="rId8"/>
          <a:stretch>
            <a:fillRect/>
          </a:stretch>
        </p:blipFill>
        <p:spPr>
          <a:xfrm>
            <a:off x="4412410" y="1122277"/>
            <a:ext cx="4330202" cy="3921266"/>
          </a:xfrm>
          <a:prstGeom prst="rect">
            <a:avLst/>
          </a:prstGeom>
        </p:spPr>
      </p:pic>
      <p:sp>
        <p:nvSpPr>
          <p:cNvPr id="4" name="Rectangle 3">
            <a:extLst>
              <a:ext uri="{FF2B5EF4-FFF2-40B4-BE49-F238E27FC236}">
                <a16:creationId xmlns:a16="http://schemas.microsoft.com/office/drawing/2014/main" id="{64E87EF3-0903-7F42-8A54-F4776FCF8257}"/>
              </a:ext>
            </a:extLst>
          </p:cNvPr>
          <p:cNvSpPr/>
          <p:nvPr/>
        </p:nvSpPr>
        <p:spPr>
          <a:xfrm rot="21395268">
            <a:off x="4635176" y="1862229"/>
            <a:ext cx="4158336" cy="1815882"/>
          </a:xfrm>
          <a:prstGeom prst="rect">
            <a:avLst/>
          </a:prstGeom>
        </p:spPr>
        <p:txBody>
          <a:bodyPr wrap="square">
            <a:spAutoFit/>
          </a:bodyPr>
          <a:lstStyle/>
          <a:p>
            <a:pPr algn="ctr"/>
            <a:r>
              <a:rPr lang="en-GB" sz="2800" b="1">
                <a:latin typeface="Calibri" panose="020F0502020204030204" pitchFamily="34" charset="0"/>
                <a:cs typeface="Calibri" panose="020F0502020204030204" pitchFamily="34" charset="0"/>
              </a:rPr>
              <a:t>How can you deal </a:t>
            </a:r>
          </a:p>
          <a:p>
            <a:pPr algn="ctr"/>
            <a:r>
              <a:rPr lang="en-GB" sz="2800" b="1">
                <a:latin typeface="Calibri" panose="020F0502020204030204" pitchFamily="34" charset="0"/>
                <a:cs typeface="Calibri" panose="020F0502020204030204" pitchFamily="34" charset="0"/>
              </a:rPr>
              <a:t>with online stress?</a:t>
            </a:r>
          </a:p>
          <a:p>
            <a:pPr algn="ctr"/>
            <a:br>
              <a:rPr lang="en-GB" sz="2800" b="1">
                <a:latin typeface="Calibri" panose="020F0502020204030204" pitchFamily="34" charset="0"/>
                <a:cs typeface="Calibri" panose="020F0502020204030204" pitchFamily="34" charset="0"/>
              </a:rPr>
            </a:br>
            <a:endParaRPr lang="en-GB"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534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390805-54D7-9848-81BB-A09631EA9288}"/>
              </a:ext>
            </a:extLst>
          </p:cNvPr>
          <p:cNvSpPr/>
          <p:nvPr/>
        </p:nvSpPr>
        <p:spPr>
          <a:xfrm>
            <a:off x="1143001" y="258806"/>
            <a:ext cx="6835140" cy="564153"/>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US" sz="36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Discussion topics</a:t>
            </a:r>
          </a:p>
        </p:txBody>
      </p:sp>
      <p:pic>
        <p:nvPicPr>
          <p:cNvPr id="4" name="Picture 3">
            <a:extLst>
              <a:ext uri="{FF2B5EF4-FFF2-40B4-BE49-F238E27FC236}">
                <a16:creationId xmlns:a16="http://schemas.microsoft.com/office/drawing/2014/main" id="{481EABD9-D309-2B45-8FF0-E6AFD08D5A1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0361" y="1005840"/>
            <a:ext cx="8940770" cy="5692140"/>
          </a:xfrm>
          <a:prstGeom prst="rect">
            <a:avLst/>
          </a:prstGeom>
        </p:spPr>
      </p:pic>
      <p:pic>
        <p:nvPicPr>
          <p:cNvPr id="6" name="Picture 5">
            <a:extLst>
              <a:ext uri="{FF2B5EF4-FFF2-40B4-BE49-F238E27FC236}">
                <a16:creationId xmlns:a16="http://schemas.microsoft.com/office/drawing/2014/main" id="{D3BCC61B-4AB2-D64E-8646-9AC175BC7D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433" y="188156"/>
            <a:ext cx="800099" cy="800099"/>
          </a:xfrm>
          <a:prstGeom prst="rect">
            <a:avLst/>
          </a:prstGeom>
        </p:spPr>
      </p:pic>
      <p:pic>
        <p:nvPicPr>
          <p:cNvPr id="7" name="Picture 6">
            <a:extLst>
              <a:ext uri="{FF2B5EF4-FFF2-40B4-BE49-F238E27FC236}">
                <a16:creationId xmlns:a16="http://schemas.microsoft.com/office/drawing/2014/main" id="{44039ED6-320E-B742-94E4-0ABCB51710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30608" y="160020"/>
            <a:ext cx="800099" cy="800099"/>
          </a:xfrm>
          <a:prstGeom prst="rect">
            <a:avLst/>
          </a:prstGeom>
        </p:spPr>
      </p:pic>
      <p:sp>
        <p:nvSpPr>
          <p:cNvPr id="8" name="Rectangle 7">
            <a:extLst>
              <a:ext uri="{FF2B5EF4-FFF2-40B4-BE49-F238E27FC236}">
                <a16:creationId xmlns:a16="http://schemas.microsoft.com/office/drawing/2014/main" id="{75AAE7FB-1474-D846-A871-3D6513E91E27}"/>
              </a:ext>
            </a:extLst>
          </p:cNvPr>
          <p:cNvSpPr/>
          <p:nvPr/>
        </p:nvSpPr>
        <p:spPr>
          <a:xfrm>
            <a:off x="522378" y="1523220"/>
            <a:ext cx="2198076" cy="1569660"/>
          </a:xfrm>
          <a:prstGeom prst="rect">
            <a:avLst/>
          </a:prstGeom>
        </p:spPr>
        <p:txBody>
          <a:bodyPr wrap="square">
            <a:spAutoFit/>
          </a:bodyPr>
          <a:lstStyle/>
          <a:p>
            <a:pPr algn="ctr"/>
            <a:r>
              <a:rPr lang="en-US" altLang="en-US" sz="2400" b="1">
                <a:solidFill>
                  <a:srgbClr val="000000"/>
                </a:solidFill>
                <a:latin typeface="Calibri" panose="020F0502020204030204" pitchFamily="34" charset="0"/>
                <a:cs typeface="Calibri" panose="020F0502020204030204" pitchFamily="34" charset="0"/>
              </a:rPr>
              <a:t>What makes somebody a good friend in real life?</a:t>
            </a:r>
          </a:p>
        </p:txBody>
      </p:sp>
      <p:sp>
        <p:nvSpPr>
          <p:cNvPr id="10" name="Rectangle 9">
            <a:extLst>
              <a:ext uri="{FF2B5EF4-FFF2-40B4-BE49-F238E27FC236}">
                <a16:creationId xmlns:a16="http://schemas.microsoft.com/office/drawing/2014/main" id="{53DCDD5F-17A4-AC44-BD4A-94A311A1A318}"/>
              </a:ext>
            </a:extLst>
          </p:cNvPr>
          <p:cNvSpPr/>
          <p:nvPr/>
        </p:nvSpPr>
        <p:spPr>
          <a:xfrm rot="21378602">
            <a:off x="3287384" y="1563023"/>
            <a:ext cx="2403996" cy="1569660"/>
          </a:xfrm>
          <a:prstGeom prst="rect">
            <a:avLst/>
          </a:prstGeom>
        </p:spPr>
        <p:txBody>
          <a:bodyPr wrap="square">
            <a:spAutoFit/>
          </a:bodyPr>
          <a:lstStyle/>
          <a:p>
            <a:pPr algn="ctr"/>
            <a:r>
              <a:rPr lang="en-US" altLang="en-US" sz="2400" b="1">
                <a:solidFill>
                  <a:srgbClr val="000000"/>
                </a:solidFill>
                <a:latin typeface="Calibri" panose="020F0502020204030204" pitchFamily="34" charset="0"/>
                <a:cs typeface="Calibri" panose="020F0502020204030204" pitchFamily="34" charset="0"/>
              </a:rPr>
              <a:t>What do you value most about online friends and followers?</a:t>
            </a:r>
          </a:p>
        </p:txBody>
      </p:sp>
      <p:sp>
        <p:nvSpPr>
          <p:cNvPr id="11" name="Rectangle 10">
            <a:extLst>
              <a:ext uri="{FF2B5EF4-FFF2-40B4-BE49-F238E27FC236}">
                <a16:creationId xmlns:a16="http://schemas.microsoft.com/office/drawing/2014/main" id="{815D387B-E4A4-5740-A5FA-33F90C955259}"/>
              </a:ext>
            </a:extLst>
          </p:cNvPr>
          <p:cNvSpPr/>
          <p:nvPr/>
        </p:nvSpPr>
        <p:spPr>
          <a:xfrm>
            <a:off x="6258310" y="1963444"/>
            <a:ext cx="2383789" cy="1015663"/>
          </a:xfrm>
          <a:prstGeom prst="rect">
            <a:avLst/>
          </a:prstGeom>
        </p:spPr>
        <p:txBody>
          <a:bodyPr wrap="square">
            <a:spAutoFit/>
          </a:bodyPr>
          <a:lstStyle/>
          <a:p>
            <a:pPr algn="ctr"/>
            <a:r>
              <a:rPr lang="en-US" altLang="en-US" sz="2000" b="1">
                <a:solidFill>
                  <a:srgbClr val="000000"/>
                </a:solidFill>
                <a:latin typeface="Calibri" panose="020F0502020204030204" pitchFamily="34" charset="0"/>
                <a:cs typeface="Calibri" panose="020F0502020204030204" pitchFamily="34" charset="0"/>
              </a:rPr>
              <a:t>How does social media make its users feel?</a:t>
            </a:r>
          </a:p>
        </p:txBody>
      </p:sp>
      <p:sp>
        <p:nvSpPr>
          <p:cNvPr id="12" name="Rectangle 11">
            <a:extLst>
              <a:ext uri="{FF2B5EF4-FFF2-40B4-BE49-F238E27FC236}">
                <a16:creationId xmlns:a16="http://schemas.microsoft.com/office/drawing/2014/main" id="{3CA85A90-FDBC-E84F-BAB2-925038DC128D}"/>
              </a:ext>
            </a:extLst>
          </p:cNvPr>
          <p:cNvSpPr/>
          <p:nvPr/>
        </p:nvSpPr>
        <p:spPr>
          <a:xfrm>
            <a:off x="3471708" y="4741316"/>
            <a:ext cx="2198076" cy="1200329"/>
          </a:xfrm>
          <a:prstGeom prst="rect">
            <a:avLst/>
          </a:prstGeom>
        </p:spPr>
        <p:txBody>
          <a:bodyPr wrap="square">
            <a:spAutoFit/>
          </a:bodyPr>
          <a:lstStyle/>
          <a:p>
            <a:pPr algn="ctr"/>
            <a:r>
              <a:rPr lang="en-US" altLang="en-US" sz="2400" b="1">
                <a:solidFill>
                  <a:srgbClr val="000000"/>
                </a:solidFill>
                <a:latin typeface="Calibri" panose="020F0502020204030204" pitchFamily="34" charset="0"/>
                <a:cs typeface="Calibri" panose="020F0502020204030204" pitchFamily="34" charset="0"/>
              </a:rPr>
              <a:t>Is social media addictive? Why?</a:t>
            </a:r>
          </a:p>
        </p:txBody>
      </p:sp>
      <p:sp>
        <p:nvSpPr>
          <p:cNvPr id="13" name="Rectangle 12">
            <a:extLst>
              <a:ext uri="{FF2B5EF4-FFF2-40B4-BE49-F238E27FC236}">
                <a16:creationId xmlns:a16="http://schemas.microsoft.com/office/drawing/2014/main" id="{B933870F-AEF6-D242-8586-1A7150D0F939}"/>
              </a:ext>
            </a:extLst>
          </p:cNvPr>
          <p:cNvSpPr/>
          <p:nvPr/>
        </p:nvSpPr>
        <p:spPr>
          <a:xfrm rot="20296974">
            <a:off x="6392460" y="4865322"/>
            <a:ext cx="2198076" cy="830997"/>
          </a:xfrm>
          <a:prstGeom prst="rect">
            <a:avLst/>
          </a:prstGeom>
        </p:spPr>
        <p:txBody>
          <a:bodyPr wrap="square">
            <a:spAutoFit/>
          </a:bodyPr>
          <a:lstStyle/>
          <a:p>
            <a:pPr algn="ctr"/>
            <a:r>
              <a:rPr lang="en-US" altLang="en-US" sz="2400" b="1" u="sng">
                <a:solidFill>
                  <a:srgbClr val="000000"/>
                </a:solidFill>
                <a:latin typeface="Calibri" panose="020F0502020204030204" pitchFamily="34" charset="0"/>
                <a:cs typeface="Calibri" panose="020F0502020204030204" pitchFamily="34" charset="0"/>
              </a:rPr>
              <a:t>Make up a discussion topic</a:t>
            </a:r>
          </a:p>
        </p:txBody>
      </p:sp>
      <p:sp>
        <p:nvSpPr>
          <p:cNvPr id="14" name="Rectangle 13">
            <a:extLst>
              <a:ext uri="{FF2B5EF4-FFF2-40B4-BE49-F238E27FC236}">
                <a16:creationId xmlns:a16="http://schemas.microsoft.com/office/drawing/2014/main" id="{178B6AE2-0563-EA4C-8220-9D5FB7D94FEE}"/>
              </a:ext>
            </a:extLst>
          </p:cNvPr>
          <p:cNvSpPr/>
          <p:nvPr/>
        </p:nvSpPr>
        <p:spPr>
          <a:xfrm>
            <a:off x="333865" y="4741316"/>
            <a:ext cx="2591573" cy="1938992"/>
          </a:xfrm>
          <a:prstGeom prst="rect">
            <a:avLst/>
          </a:prstGeom>
        </p:spPr>
        <p:txBody>
          <a:bodyPr wrap="square">
            <a:spAutoFit/>
          </a:bodyPr>
          <a:lstStyle/>
          <a:p>
            <a:pPr algn="ctr"/>
            <a:r>
              <a:rPr lang="en-US" altLang="en-US" sz="2400" b="1">
                <a:solidFill>
                  <a:srgbClr val="000000"/>
                </a:solidFill>
                <a:latin typeface="Calibri" panose="020F0502020204030204" pitchFamily="34" charset="0"/>
                <a:cs typeface="Calibri" panose="020F0502020204030204" pitchFamily="34" charset="0"/>
              </a:rPr>
              <a:t>What are the benefits and risks of using social media?</a:t>
            </a:r>
          </a:p>
          <a:p>
            <a:pPr algn="ctr"/>
            <a:endParaRPr lang="en-US" altLang="en-US" sz="2400" b="1">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625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5F2E281-229F-C441-9451-CB8545AC8F81}"/>
              </a:ext>
            </a:extLst>
          </p:cNvPr>
          <p:cNvSpPr txBox="1">
            <a:spLocks/>
          </p:cNvSpPr>
          <p:nvPr/>
        </p:nvSpPr>
        <p:spPr>
          <a:xfrm>
            <a:off x="1521096" y="942118"/>
            <a:ext cx="6640755" cy="45403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a:t>Cyber Bullying &amp; Trolls  </a:t>
            </a:r>
          </a:p>
          <a:p>
            <a:pPr marL="0" indent="0">
              <a:buFont typeface="Arial"/>
              <a:buNone/>
            </a:pPr>
            <a:endParaRPr lang="en-GB" sz="2400"/>
          </a:p>
          <a:p>
            <a:pPr marL="0" indent="0">
              <a:buFont typeface="Arial"/>
              <a:buNone/>
            </a:pPr>
            <a:r>
              <a:rPr lang="en-GB" sz="2400"/>
              <a:t>Addiction to Social Media </a:t>
            </a:r>
          </a:p>
          <a:p>
            <a:pPr marL="0" indent="0">
              <a:buFont typeface="Arial"/>
              <a:buNone/>
            </a:pPr>
            <a:endParaRPr lang="en-GB" sz="2400"/>
          </a:p>
          <a:p>
            <a:pPr marL="0" indent="0">
              <a:buFont typeface="Arial"/>
              <a:buNone/>
            </a:pPr>
            <a:r>
              <a:rPr lang="en-GB" sz="2400"/>
              <a:t>How many likes your pics get</a:t>
            </a:r>
          </a:p>
          <a:p>
            <a:pPr marL="0" indent="0">
              <a:buFont typeface="Arial"/>
              <a:buNone/>
            </a:pPr>
            <a:endParaRPr lang="en-GB" sz="2400"/>
          </a:p>
          <a:p>
            <a:pPr marL="0" indent="0">
              <a:buFont typeface="Arial"/>
              <a:buNone/>
            </a:pPr>
            <a:r>
              <a:rPr lang="en-GB" sz="2400"/>
              <a:t>Worrying about nasty comments</a:t>
            </a:r>
          </a:p>
          <a:p>
            <a:pPr marL="0" indent="0">
              <a:buFont typeface="Arial"/>
              <a:buNone/>
            </a:pPr>
            <a:endParaRPr lang="en-GB" sz="2400"/>
          </a:p>
          <a:p>
            <a:pPr marL="0" indent="0">
              <a:buFont typeface="Arial"/>
              <a:buNone/>
            </a:pPr>
            <a:r>
              <a:rPr lang="en-GB" sz="2400"/>
              <a:t>Not feeling ‘good enough’</a:t>
            </a:r>
          </a:p>
          <a:p>
            <a:pPr marL="0" indent="0">
              <a:buFont typeface="Arial"/>
              <a:buNone/>
            </a:pPr>
            <a:endParaRPr lang="en-GB" sz="1400"/>
          </a:p>
          <a:p>
            <a:pPr marL="0" indent="0">
              <a:buFont typeface="Arial"/>
              <a:buNone/>
            </a:pPr>
            <a:r>
              <a:rPr lang="en-GB" sz="2400"/>
              <a:t>How many online friends and Followers you have</a:t>
            </a:r>
          </a:p>
          <a:p>
            <a:pPr marL="0" indent="0">
              <a:buFont typeface="Arial"/>
              <a:buNone/>
            </a:pPr>
            <a:endParaRPr lang="en-GB" sz="2400"/>
          </a:p>
          <a:p>
            <a:pPr marL="0" indent="0">
              <a:buFont typeface="Arial"/>
              <a:buNone/>
            </a:pPr>
            <a:endParaRPr lang="en-GB" sz="2400"/>
          </a:p>
        </p:txBody>
      </p:sp>
      <p:sp>
        <p:nvSpPr>
          <p:cNvPr id="3" name="Title 6">
            <a:extLst>
              <a:ext uri="{FF2B5EF4-FFF2-40B4-BE49-F238E27FC236}">
                <a16:creationId xmlns:a16="http://schemas.microsoft.com/office/drawing/2014/main" id="{D78B8EAB-B49F-BC45-9A7F-30A8E73484C6}"/>
              </a:ext>
            </a:extLst>
          </p:cNvPr>
          <p:cNvSpPr txBox="1">
            <a:spLocks/>
          </p:cNvSpPr>
          <p:nvPr/>
        </p:nvSpPr>
        <p:spPr>
          <a:xfrm>
            <a:off x="144014" y="173337"/>
            <a:ext cx="8748466" cy="806307"/>
          </a:xfrm>
          <a:prstGeom prst="rect">
            <a:avLst/>
          </a:prstGeom>
          <a:ln/>
        </p:spPr>
        <p:style>
          <a:lnRef idx="2">
            <a:schemeClr val="dk1"/>
          </a:lnRef>
          <a:fillRef idx="1">
            <a:schemeClr val="lt1"/>
          </a:fillRef>
          <a:effectRef idx="0">
            <a:schemeClr val="dk1"/>
          </a:effectRef>
          <a:fontRef idx="minor">
            <a:schemeClr val="dk1"/>
          </a:fontRef>
        </p:style>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a:latin typeface="+mn-lt"/>
              </a:rPr>
              <a:t>How would you judge yourself to feel about each of the following issues.</a:t>
            </a:r>
          </a:p>
        </p:txBody>
      </p:sp>
      <p:cxnSp>
        <p:nvCxnSpPr>
          <p:cNvPr id="4" name="Straight Connector 3">
            <a:extLst>
              <a:ext uri="{FF2B5EF4-FFF2-40B4-BE49-F238E27FC236}">
                <a16:creationId xmlns:a16="http://schemas.microsoft.com/office/drawing/2014/main" id="{696D65AF-1703-1342-B764-66CBB220353F}"/>
              </a:ext>
            </a:extLst>
          </p:cNvPr>
          <p:cNvCxnSpPr/>
          <p:nvPr/>
        </p:nvCxnSpPr>
        <p:spPr>
          <a:xfrm>
            <a:off x="755576" y="1505909"/>
            <a:ext cx="7632848" cy="0"/>
          </a:xfrm>
          <a:prstGeom prst="line">
            <a:avLst/>
          </a:prstGeom>
          <a:ln w="88900">
            <a:solidFill>
              <a:srgbClr val="FFFF66"/>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AF3AC41-E882-7B41-BA32-A4601F6BAA71}"/>
              </a:ext>
            </a:extLst>
          </p:cNvPr>
          <p:cNvCxnSpPr/>
          <p:nvPr/>
        </p:nvCxnSpPr>
        <p:spPr>
          <a:xfrm>
            <a:off x="755576" y="2317378"/>
            <a:ext cx="7632848" cy="0"/>
          </a:xfrm>
          <a:prstGeom prst="line">
            <a:avLst/>
          </a:prstGeom>
          <a:ln w="88900">
            <a:solidFill>
              <a:srgbClr val="FFFF66"/>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B67006E-D519-2A41-8345-8743B2D8FA8D}"/>
              </a:ext>
            </a:extLst>
          </p:cNvPr>
          <p:cNvCxnSpPr/>
          <p:nvPr/>
        </p:nvCxnSpPr>
        <p:spPr>
          <a:xfrm>
            <a:off x="755576" y="3194884"/>
            <a:ext cx="7632848" cy="0"/>
          </a:xfrm>
          <a:prstGeom prst="line">
            <a:avLst/>
          </a:prstGeom>
          <a:ln w="88900">
            <a:solidFill>
              <a:srgbClr val="FFFF66"/>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EBB776B-B921-D74A-99B7-DFADA7167084}"/>
              </a:ext>
            </a:extLst>
          </p:cNvPr>
          <p:cNvCxnSpPr/>
          <p:nvPr/>
        </p:nvCxnSpPr>
        <p:spPr>
          <a:xfrm>
            <a:off x="827584" y="4012033"/>
            <a:ext cx="7632848" cy="0"/>
          </a:xfrm>
          <a:prstGeom prst="line">
            <a:avLst/>
          </a:prstGeom>
          <a:ln w="88900">
            <a:solidFill>
              <a:srgbClr val="FFFF66"/>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FCA456E-6EAD-E348-B5FF-C3424D89981C}"/>
              </a:ext>
            </a:extLst>
          </p:cNvPr>
          <p:cNvCxnSpPr/>
          <p:nvPr/>
        </p:nvCxnSpPr>
        <p:spPr>
          <a:xfrm>
            <a:off x="827584" y="4912570"/>
            <a:ext cx="7632848" cy="0"/>
          </a:xfrm>
          <a:prstGeom prst="line">
            <a:avLst/>
          </a:prstGeom>
          <a:ln w="88900">
            <a:solidFill>
              <a:srgbClr val="FFFF66"/>
            </a:solidFill>
          </a:ln>
        </p:spPr>
        <p:style>
          <a:lnRef idx="2">
            <a:schemeClr val="accent1"/>
          </a:lnRef>
          <a:fillRef idx="0">
            <a:schemeClr val="accent1"/>
          </a:fillRef>
          <a:effectRef idx="1">
            <a:schemeClr val="accent1"/>
          </a:effectRef>
          <a:fontRef idx="minor">
            <a:schemeClr val="tx1"/>
          </a:fontRef>
        </p:style>
      </p:cxnSp>
      <p:sp>
        <p:nvSpPr>
          <p:cNvPr id="9" name="Title 6">
            <a:extLst>
              <a:ext uri="{FF2B5EF4-FFF2-40B4-BE49-F238E27FC236}">
                <a16:creationId xmlns:a16="http://schemas.microsoft.com/office/drawing/2014/main" id="{D74ECBA9-D560-9A4B-B6DB-144AA0435D09}"/>
              </a:ext>
            </a:extLst>
          </p:cNvPr>
          <p:cNvSpPr txBox="1">
            <a:spLocks/>
          </p:cNvSpPr>
          <p:nvPr/>
        </p:nvSpPr>
        <p:spPr>
          <a:xfrm rot="16200000">
            <a:off x="-2038039" y="3475555"/>
            <a:ext cx="4975669" cy="611560"/>
          </a:xfrm>
          <a:prstGeom prst="rect">
            <a:avLst/>
          </a:prstGeom>
          <a:ln/>
        </p:spPr>
        <p:style>
          <a:lnRef idx="2">
            <a:schemeClr val="dk1"/>
          </a:lnRef>
          <a:fillRef idx="1">
            <a:schemeClr val="lt1"/>
          </a:fillRef>
          <a:effectRef idx="0">
            <a:schemeClr val="dk1"/>
          </a:effectRef>
          <a:fontRef idx="minor">
            <a:schemeClr val="dk1"/>
          </a:fontRef>
        </p:style>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a:latin typeface="+mn-lt"/>
              </a:rPr>
              <a:t>Not at all concerned</a:t>
            </a:r>
          </a:p>
        </p:txBody>
      </p:sp>
      <p:sp>
        <p:nvSpPr>
          <p:cNvPr id="10" name="Title 6">
            <a:extLst>
              <a:ext uri="{FF2B5EF4-FFF2-40B4-BE49-F238E27FC236}">
                <a16:creationId xmlns:a16="http://schemas.microsoft.com/office/drawing/2014/main" id="{618590A0-E68D-3B43-8B9B-A37F73B50EE7}"/>
              </a:ext>
            </a:extLst>
          </p:cNvPr>
          <p:cNvSpPr txBox="1">
            <a:spLocks/>
          </p:cNvSpPr>
          <p:nvPr/>
        </p:nvSpPr>
        <p:spPr>
          <a:xfrm rot="5400000">
            <a:off x="6230272" y="3272431"/>
            <a:ext cx="4712855" cy="611560"/>
          </a:xfrm>
          <a:prstGeom prst="rect">
            <a:avLst/>
          </a:prstGeom>
          <a:ln/>
        </p:spPr>
        <p:style>
          <a:lnRef idx="2">
            <a:schemeClr val="dk1"/>
          </a:lnRef>
          <a:fillRef idx="1">
            <a:schemeClr val="lt1"/>
          </a:fillRef>
          <a:effectRef idx="0">
            <a:schemeClr val="dk1"/>
          </a:effectRef>
          <a:fontRef idx="minor">
            <a:schemeClr val="dk1"/>
          </a:fontRef>
        </p:style>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a:latin typeface="+mn-lt"/>
              </a:rPr>
              <a:t>Very concerned</a:t>
            </a:r>
          </a:p>
        </p:txBody>
      </p:sp>
      <p:grpSp>
        <p:nvGrpSpPr>
          <p:cNvPr id="11" name="Group 10">
            <a:extLst>
              <a:ext uri="{FF2B5EF4-FFF2-40B4-BE49-F238E27FC236}">
                <a16:creationId xmlns:a16="http://schemas.microsoft.com/office/drawing/2014/main" id="{09708BDC-B602-0A40-9CEC-FE4579618069}"/>
              </a:ext>
            </a:extLst>
          </p:cNvPr>
          <p:cNvGrpSpPr/>
          <p:nvPr/>
        </p:nvGrpSpPr>
        <p:grpSpPr>
          <a:xfrm>
            <a:off x="228872" y="1293500"/>
            <a:ext cx="526704" cy="520533"/>
            <a:chOff x="804936" y="1432303"/>
            <a:chExt cx="526704" cy="520533"/>
          </a:xfrm>
        </p:grpSpPr>
        <p:cxnSp>
          <p:nvCxnSpPr>
            <p:cNvPr id="12" name="Straight Connector 11">
              <a:extLst>
                <a:ext uri="{FF2B5EF4-FFF2-40B4-BE49-F238E27FC236}">
                  <a16:creationId xmlns:a16="http://schemas.microsoft.com/office/drawing/2014/main" id="{16258CD8-259C-394F-ABB1-9480D024ADA1}"/>
                </a:ext>
              </a:extLst>
            </p:cNvPr>
            <p:cNvCxnSpPr/>
            <p:nvPr/>
          </p:nvCxnSpPr>
          <p:spPr>
            <a:xfrm>
              <a:off x="827584" y="1484784"/>
              <a:ext cx="504056" cy="432048"/>
            </a:xfrm>
            <a:prstGeom prst="line">
              <a:avLst/>
            </a:prstGeom>
            <a:ln w="63500">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0457A01-3912-2444-9E5B-2DC4D495BDB8}"/>
                </a:ext>
              </a:extLst>
            </p:cNvPr>
            <p:cNvCxnSpPr>
              <a:cxnSpLocks/>
            </p:cNvCxnSpPr>
            <p:nvPr/>
          </p:nvCxnSpPr>
          <p:spPr>
            <a:xfrm flipH="1">
              <a:off x="804936" y="1432303"/>
              <a:ext cx="504052" cy="520533"/>
            </a:xfrm>
            <a:prstGeom prst="line">
              <a:avLst/>
            </a:prstGeom>
            <a:ln w="63500">
              <a:solidFill>
                <a:srgbClr val="FF00FF"/>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8D173BFE-D0F2-AC4B-B934-A89FD8BB411C}"/>
              </a:ext>
            </a:extLst>
          </p:cNvPr>
          <p:cNvCxnSpPr/>
          <p:nvPr/>
        </p:nvCxnSpPr>
        <p:spPr>
          <a:xfrm>
            <a:off x="755576" y="5620782"/>
            <a:ext cx="7632848" cy="0"/>
          </a:xfrm>
          <a:prstGeom prst="line">
            <a:avLst/>
          </a:prstGeom>
          <a:ln w="88900">
            <a:solidFill>
              <a:srgbClr val="FFFF66"/>
            </a:solidFill>
          </a:ln>
        </p:spPr>
        <p:style>
          <a:lnRef idx="2">
            <a:schemeClr val="accent1"/>
          </a:lnRef>
          <a:fillRef idx="0">
            <a:schemeClr val="accent1"/>
          </a:fillRef>
          <a:effectRef idx="1">
            <a:schemeClr val="accent1"/>
          </a:effectRef>
          <a:fontRef idx="minor">
            <a:schemeClr val="tx1"/>
          </a:fontRef>
        </p:style>
      </p:cxnSp>
      <p:sp>
        <p:nvSpPr>
          <p:cNvPr id="15" name="Text Box 6">
            <a:extLst>
              <a:ext uri="{FF2B5EF4-FFF2-40B4-BE49-F238E27FC236}">
                <a16:creationId xmlns:a16="http://schemas.microsoft.com/office/drawing/2014/main" id="{FA8F216D-51B4-9249-B968-80198D7910AE}"/>
              </a:ext>
            </a:extLst>
          </p:cNvPr>
          <p:cNvSpPr txBox="1">
            <a:spLocks noChangeArrowheads="1"/>
          </p:cNvSpPr>
          <p:nvPr/>
        </p:nvSpPr>
        <p:spPr bwMode="auto">
          <a:xfrm>
            <a:off x="924780" y="5878356"/>
            <a:ext cx="7294440" cy="660511"/>
          </a:xfrm>
          <a:prstGeom prst="rect">
            <a:avLst/>
          </a:prstGeom>
          <a:solidFill>
            <a:srgbClr val="FFFF00"/>
          </a:solidFill>
          <a:ln>
            <a:solidFill>
              <a:schemeClr val="tx1"/>
            </a:solidFill>
          </a:ln>
          <a:effectLst/>
        </p:spPr>
        <p:txBody>
          <a:bodyPr wrap="square">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ct val="50000"/>
              </a:spcBef>
              <a:spcAft>
                <a:spcPts val="0"/>
              </a:spcAft>
              <a:defRPr/>
            </a:pPr>
            <a:r>
              <a:rPr lang="en-US" sz="1600">
                <a:latin typeface="Comic Sans MS"/>
                <a:cs typeface="Comic Sans MS"/>
              </a:rPr>
              <a:t>TASK: If you were Prime Minister what would you do to make people less concerned about some of these issues? Come up with a plan of action</a:t>
            </a:r>
          </a:p>
        </p:txBody>
      </p:sp>
    </p:spTree>
    <p:extLst>
      <p:ext uri="{BB962C8B-B14F-4D97-AF65-F5344CB8AC3E}">
        <p14:creationId xmlns:p14="http://schemas.microsoft.com/office/powerpoint/2010/main" val="1752343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16</Notes>
  <HiddenSlides>2</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MORE INFORMATION ABOUT THE TOPICS COVERED IN THIS UNIT  WE WOULD ADVISE ONE OF THE BELOW:                   SPEAK TO YOUR PARENTS/GUARDIANS OR HEAD OF YEAR, TRUSTED ADULT OR FRIEND IF YOU HAVE ANY CONCERNS ABOUT  YOURSELF OR SOMEONE YOU KNOW – IT IS ALWAYS IMPORTANT TO TELL SOMEONE!  SUBMIT ANNONYMOUS QUESTION TO https://riseabove.org.uk/wall/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and political participation</dc:title>
  <dc:creator>admin</dc:creator>
  <cp:revision>1</cp:revision>
  <dcterms:created xsi:type="dcterms:W3CDTF">2018-05-07T08:18:36Z</dcterms:created>
  <dcterms:modified xsi:type="dcterms:W3CDTF">2021-05-27T12:47:57Z</dcterms:modified>
</cp:coreProperties>
</file>